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007577251" r:id="rId2"/>
    <p:sldId id="886" r:id="rId3"/>
    <p:sldId id="2007577296" r:id="rId4"/>
    <p:sldId id="2007577299" r:id="rId5"/>
    <p:sldId id="2007577379" r:id="rId6"/>
    <p:sldId id="2007577311" r:id="rId7"/>
    <p:sldId id="2007577380" r:id="rId8"/>
    <p:sldId id="2007577297" r:id="rId9"/>
    <p:sldId id="2007577301" r:id="rId10"/>
    <p:sldId id="2007577318" r:id="rId11"/>
    <p:sldId id="2007577336" r:id="rId12"/>
    <p:sldId id="2007577322" r:id="rId13"/>
    <p:sldId id="2007577337" r:id="rId14"/>
    <p:sldId id="2007577348" r:id="rId15"/>
    <p:sldId id="2007577349" r:id="rId16"/>
    <p:sldId id="2007577350" r:id="rId17"/>
    <p:sldId id="2007577351" r:id="rId18"/>
    <p:sldId id="2007577338" r:id="rId19"/>
    <p:sldId id="2007577352" r:id="rId20"/>
    <p:sldId id="2007577353" r:id="rId21"/>
    <p:sldId id="2007577356" r:id="rId22"/>
    <p:sldId id="2007577354" r:id="rId23"/>
    <p:sldId id="2007577357" r:id="rId24"/>
    <p:sldId id="2007577355" r:id="rId25"/>
    <p:sldId id="2007577358" r:id="rId26"/>
    <p:sldId id="2007577359" r:id="rId27"/>
    <p:sldId id="2007577360" r:id="rId28"/>
    <p:sldId id="2007577365" r:id="rId29"/>
    <p:sldId id="2007577361" r:id="rId30"/>
    <p:sldId id="2007577362" r:id="rId31"/>
    <p:sldId id="2007577274" r:id="rId32"/>
    <p:sldId id="2007577326" r:id="rId33"/>
    <p:sldId id="2007577371" r:id="rId34"/>
    <p:sldId id="2007577366" r:id="rId35"/>
    <p:sldId id="2007577367" r:id="rId36"/>
    <p:sldId id="2007577368" r:id="rId37"/>
    <p:sldId id="2007577369" r:id="rId38"/>
    <p:sldId id="2007577374" r:id="rId39"/>
    <p:sldId id="2007577370" r:id="rId40"/>
    <p:sldId id="2007577372" r:id="rId41"/>
    <p:sldId id="2007577373" r:id="rId42"/>
    <p:sldId id="2007577375" r:id="rId43"/>
    <p:sldId id="2007577376" r:id="rId44"/>
    <p:sldId id="2007577377" r:id="rId45"/>
    <p:sldId id="2007577378" r:id="rId46"/>
    <p:sldId id="2007577310"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0D3E13F-3F09-4ADF-8887-A7E7F4BEA7FB}">
          <p14:sldIdLst>
            <p14:sldId id="2007577251"/>
            <p14:sldId id="886"/>
            <p14:sldId id="2007577296"/>
            <p14:sldId id="2007577299"/>
            <p14:sldId id="2007577379"/>
            <p14:sldId id="2007577311"/>
            <p14:sldId id="2007577380"/>
            <p14:sldId id="2007577297"/>
            <p14:sldId id="2007577301"/>
            <p14:sldId id="2007577318"/>
            <p14:sldId id="2007577336"/>
            <p14:sldId id="2007577322"/>
            <p14:sldId id="2007577337"/>
            <p14:sldId id="2007577348"/>
            <p14:sldId id="2007577349"/>
            <p14:sldId id="2007577350"/>
            <p14:sldId id="2007577351"/>
            <p14:sldId id="2007577338"/>
            <p14:sldId id="2007577352"/>
            <p14:sldId id="2007577353"/>
            <p14:sldId id="2007577356"/>
            <p14:sldId id="2007577354"/>
            <p14:sldId id="2007577357"/>
            <p14:sldId id="2007577355"/>
            <p14:sldId id="2007577358"/>
            <p14:sldId id="2007577359"/>
            <p14:sldId id="2007577360"/>
            <p14:sldId id="2007577365"/>
            <p14:sldId id="2007577361"/>
            <p14:sldId id="2007577362"/>
            <p14:sldId id="2007577274"/>
            <p14:sldId id="2007577326"/>
            <p14:sldId id="2007577371"/>
            <p14:sldId id="2007577366"/>
            <p14:sldId id="2007577367"/>
            <p14:sldId id="2007577368"/>
            <p14:sldId id="2007577369"/>
            <p14:sldId id="2007577374"/>
            <p14:sldId id="2007577370"/>
            <p14:sldId id="2007577372"/>
            <p14:sldId id="2007577373"/>
            <p14:sldId id="2007577375"/>
            <p14:sldId id="2007577376"/>
            <p14:sldId id="2007577377"/>
            <p14:sldId id="2007577378"/>
            <p14:sldId id="20075773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56" y="3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国际金融学</a:t>
            </a:r>
            <a:r>
              <a:rPr lang="en-US" altLang="zh-CN" dirty="0"/>
              <a:t>》</a:t>
            </a:r>
            <a:r>
              <a:rPr lang="zh-CN" altLang="en-US" dirty="0"/>
              <a:t>第</a:t>
            </a:r>
            <a:r>
              <a:rPr lang="en-US" altLang="zh-CN" dirty="0"/>
              <a:t>4-5</a:t>
            </a:r>
            <a:r>
              <a:rPr lang="zh-CN" altLang="en-US" dirty="0"/>
              <a:t>章，其中第四章第</a:t>
            </a:r>
            <a:r>
              <a:rPr lang="en-US" altLang="zh-CN" dirty="0"/>
              <a:t>7</a:t>
            </a:r>
            <a:r>
              <a:rPr lang="zh-CN" altLang="en-US" dirty="0"/>
              <a:t>节新开放宏观经济学的汇率理论以及第</a:t>
            </a:r>
            <a:r>
              <a:rPr lang="en-US" altLang="zh-CN" dirty="0"/>
              <a:t>8</a:t>
            </a:r>
            <a:r>
              <a:rPr lang="zh-CN" altLang="en-US" dirty="0"/>
              <a:t>节的汇率的微观分析不用看</a:t>
            </a:r>
            <a:endParaRPr lang="en-US" altLang="zh-CN" dirty="0"/>
          </a:p>
          <a:p>
            <a:r>
              <a:rPr lang="zh-CN" altLang="en-US" sz="1200" dirty="0">
                <a:solidFill>
                  <a:srgbClr val="FF0000"/>
                </a:solidFill>
              </a:rPr>
              <a:t>以后的页码不特别强调均指奚君羊</a:t>
            </a:r>
            <a:r>
              <a:rPr lang="en-US" altLang="zh-CN" sz="1200" dirty="0">
                <a:solidFill>
                  <a:srgbClr val="FF0000"/>
                </a:solidFill>
              </a:rPr>
              <a:t>《</a:t>
            </a:r>
            <a:r>
              <a:rPr lang="zh-CN" altLang="en-US" sz="1200" dirty="0">
                <a:solidFill>
                  <a:srgbClr val="FF0000"/>
                </a:solidFill>
              </a:rPr>
              <a:t>国际金融学</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3</a:t>
            </a:r>
            <a:r>
              <a:rPr lang="zh-CN" altLang="en-US" sz="1200" dirty="0">
                <a:solidFill>
                  <a:srgbClr val="FF0000"/>
                </a:solidFill>
              </a:rPr>
              <a:t>版</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12</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13</a:t>
            </a:fld>
            <a:endParaRPr lang="zh-CN" altLang="en-US"/>
          </a:p>
        </p:txBody>
      </p:sp>
    </p:spTree>
    <p:extLst>
      <p:ext uri="{BB962C8B-B14F-4D97-AF65-F5344CB8AC3E}">
        <p14:creationId xmlns:p14="http://schemas.microsoft.com/office/powerpoint/2010/main" val="272829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14</a:t>
            </a:fld>
            <a:endParaRPr lang="zh-CN" altLang="en-US"/>
          </a:p>
        </p:txBody>
      </p:sp>
    </p:spTree>
    <p:extLst>
      <p:ext uri="{BB962C8B-B14F-4D97-AF65-F5344CB8AC3E}">
        <p14:creationId xmlns:p14="http://schemas.microsoft.com/office/powerpoint/2010/main" val="34037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15</a:t>
            </a:fld>
            <a:endParaRPr lang="zh-CN" altLang="en-US"/>
          </a:p>
        </p:txBody>
      </p:sp>
    </p:spTree>
    <p:extLst>
      <p:ext uri="{BB962C8B-B14F-4D97-AF65-F5344CB8AC3E}">
        <p14:creationId xmlns:p14="http://schemas.microsoft.com/office/powerpoint/2010/main" val="3567776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16</a:t>
            </a:fld>
            <a:endParaRPr lang="zh-CN" altLang="en-US"/>
          </a:p>
        </p:txBody>
      </p:sp>
    </p:spTree>
    <p:extLst>
      <p:ext uri="{BB962C8B-B14F-4D97-AF65-F5344CB8AC3E}">
        <p14:creationId xmlns:p14="http://schemas.microsoft.com/office/powerpoint/2010/main" val="4285000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17</a:t>
            </a:fld>
            <a:endParaRPr lang="zh-CN" altLang="en-US"/>
          </a:p>
        </p:txBody>
      </p:sp>
    </p:spTree>
    <p:extLst>
      <p:ext uri="{BB962C8B-B14F-4D97-AF65-F5344CB8AC3E}">
        <p14:creationId xmlns:p14="http://schemas.microsoft.com/office/powerpoint/2010/main" val="1248798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18</a:t>
            </a:fld>
            <a:endParaRPr lang="zh-CN" altLang="en-US"/>
          </a:p>
        </p:txBody>
      </p:sp>
    </p:spTree>
    <p:extLst>
      <p:ext uri="{BB962C8B-B14F-4D97-AF65-F5344CB8AC3E}">
        <p14:creationId xmlns:p14="http://schemas.microsoft.com/office/powerpoint/2010/main" val="200859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19</a:t>
            </a:fld>
            <a:endParaRPr lang="zh-CN" altLang="en-US"/>
          </a:p>
        </p:txBody>
      </p:sp>
    </p:spTree>
    <p:extLst>
      <p:ext uri="{BB962C8B-B14F-4D97-AF65-F5344CB8AC3E}">
        <p14:creationId xmlns:p14="http://schemas.microsoft.com/office/powerpoint/2010/main" val="419720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20</a:t>
            </a:fld>
            <a:endParaRPr lang="zh-CN" altLang="en-US"/>
          </a:p>
        </p:txBody>
      </p:sp>
    </p:spTree>
    <p:extLst>
      <p:ext uri="{BB962C8B-B14F-4D97-AF65-F5344CB8AC3E}">
        <p14:creationId xmlns:p14="http://schemas.microsoft.com/office/powerpoint/2010/main" val="1944967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21</a:t>
            </a:fld>
            <a:endParaRPr lang="zh-CN" altLang="en-US"/>
          </a:p>
        </p:txBody>
      </p:sp>
    </p:spTree>
    <p:extLst>
      <p:ext uri="{BB962C8B-B14F-4D97-AF65-F5344CB8AC3E}">
        <p14:creationId xmlns:p14="http://schemas.microsoft.com/office/powerpoint/2010/main" val="372711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22</a:t>
            </a:fld>
            <a:endParaRPr lang="zh-CN" altLang="en-US"/>
          </a:p>
        </p:txBody>
      </p:sp>
    </p:spTree>
    <p:extLst>
      <p:ext uri="{BB962C8B-B14F-4D97-AF65-F5344CB8AC3E}">
        <p14:creationId xmlns:p14="http://schemas.microsoft.com/office/powerpoint/2010/main" val="3324518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441738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24</a:t>
            </a:fld>
            <a:endParaRPr lang="zh-CN" altLang="en-US"/>
          </a:p>
        </p:txBody>
      </p:sp>
    </p:spTree>
    <p:extLst>
      <p:ext uri="{BB962C8B-B14F-4D97-AF65-F5344CB8AC3E}">
        <p14:creationId xmlns:p14="http://schemas.microsoft.com/office/powerpoint/2010/main" val="187459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25</a:t>
            </a:fld>
            <a:endParaRPr lang="zh-CN" altLang="en-US"/>
          </a:p>
        </p:txBody>
      </p:sp>
    </p:spTree>
    <p:extLst>
      <p:ext uri="{BB962C8B-B14F-4D97-AF65-F5344CB8AC3E}">
        <p14:creationId xmlns:p14="http://schemas.microsoft.com/office/powerpoint/2010/main" val="668869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26</a:t>
            </a:fld>
            <a:endParaRPr lang="zh-CN" altLang="en-US"/>
          </a:p>
        </p:txBody>
      </p:sp>
    </p:spTree>
    <p:extLst>
      <p:ext uri="{BB962C8B-B14F-4D97-AF65-F5344CB8AC3E}">
        <p14:creationId xmlns:p14="http://schemas.microsoft.com/office/powerpoint/2010/main" val="2334287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27</a:t>
            </a:fld>
            <a:endParaRPr lang="zh-CN" altLang="en-US"/>
          </a:p>
        </p:txBody>
      </p:sp>
    </p:spTree>
    <p:extLst>
      <p:ext uri="{BB962C8B-B14F-4D97-AF65-F5344CB8AC3E}">
        <p14:creationId xmlns:p14="http://schemas.microsoft.com/office/powerpoint/2010/main" val="580510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28</a:t>
            </a:fld>
            <a:endParaRPr lang="zh-CN" altLang="en-US"/>
          </a:p>
        </p:txBody>
      </p:sp>
    </p:spTree>
    <p:extLst>
      <p:ext uri="{BB962C8B-B14F-4D97-AF65-F5344CB8AC3E}">
        <p14:creationId xmlns:p14="http://schemas.microsoft.com/office/powerpoint/2010/main" val="186077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29</a:t>
            </a:fld>
            <a:endParaRPr lang="zh-CN" altLang="en-US"/>
          </a:p>
        </p:txBody>
      </p:sp>
    </p:spTree>
    <p:extLst>
      <p:ext uri="{BB962C8B-B14F-4D97-AF65-F5344CB8AC3E}">
        <p14:creationId xmlns:p14="http://schemas.microsoft.com/office/powerpoint/2010/main" val="1568438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30</a:t>
            </a:fld>
            <a:endParaRPr lang="zh-CN" altLang="en-US"/>
          </a:p>
        </p:txBody>
      </p:sp>
    </p:spTree>
    <p:extLst>
      <p:ext uri="{BB962C8B-B14F-4D97-AF65-F5344CB8AC3E}">
        <p14:creationId xmlns:p14="http://schemas.microsoft.com/office/powerpoint/2010/main" val="557648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弹性论与贸易乘数论的相关公式需要看懂推导过程，最好自己会推导，毕竟上财</a:t>
            </a:r>
            <a:r>
              <a:rPr lang="en-US" altLang="zh-CN" dirty="0"/>
              <a:t>2022</a:t>
            </a:r>
            <a:r>
              <a:rPr lang="zh-CN" altLang="en-US" dirty="0"/>
              <a:t>年刚考了一道计算分析题。</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32</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33</a:t>
            </a:fld>
            <a:endParaRPr lang="zh-CN" altLang="en-US"/>
          </a:p>
        </p:txBody>
      </p:sp>
    </p:spTree>
    <p:extLst>
      <p:ext uri="{BB962C8B-B14F-4D97-AF65-F5344CB8AC3E}">
        <p14:creationId xmlns:p14="http://schemas.microsoft.com/office/powerpoint/2010/main" val="1092787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34</a:t>
            </a:fld>
            <a:endParaRPr lang="zh-CN" altLang="en-US"/>
          </a:p>
        </p:txBody>
      </p:sp>
    </p:spTree>
    <p:extLst>
      <p:ext uri="{BB962C8B-B14F-4D97-AF65-F5344CB8AC3E}">
        <p14:creationId xmlns:p14="http://schemas.microsoft.com/office/powerpoint/2010/main" val="4136040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35</a:t>
            </a:fld>
            <a:endParaRPr lang="zh-CN" altLang="en-US"/>
          </a:p>
        </p:txBody>
      </p:sp>
    </p:spTree>
    <p:extLst>
      <p:ext uri="{BB962C8B-B14F-4D97-AF65-F5344CB8AC3E}">
        <p14:creationId xmlns:p14="http://schemas.microsoft.com/office/powerpoint/2010/main" val="3928420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36</a:t>
            </a:fld>
            <a:endParaRPr lang="zh-CN" altLang="en-US"/>
          </a:p>
        </p:txBody>
      </p:sp>
    </p:spTree>
    <p:extLst>
      <p:ext uri="{BB962C8B-B14F-4D97-AF65-F5344CB8AC3E}">
        <p14:creationId xmlns:p14="http://schemas.microsoft.com/office/powerpoint/2010/main" val="78908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37</a:t>
            </a:fld>
            <a:endParaRPr lang="zh-CN" altLang="en-US"/>
          </a:p>
        </p:txBody>
      </p:sp>
    </p:spTree>
    <p:extLst>
      <p:ext uri="{BB962C8B-B14F-4D97-AF65-F5344CB8AC3E}">
        <p14:creationId xmlns:p14="http://schemas.microsoft.com/office/powerpoint/2010/main" val="23262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38</a:t>
            </a:fld>
            <a:endParaRPr lang="zh-CN" altLang="en-US"/>
          </a:p>
        </p:txBody>
      </p:sp>
    </p:spTree>
    <p:extLst>
      <p:ext uri="{BB962C8B-B14F-4D97-AF65-F5344CB8AC3E}">
        <p14:creationId xmlns:p14="http://schemas.microsoft.com/office/powerpoint/2010/main" val="3442652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39</a:t>
            </a:fld>
            <a:endParaRPr lang="zh-CN" altLang="en-US"/>
          </a:p>
        </p:txBody>
      </p:sp>
    </p:spTree>
    <p:extLst>
      <p:ext uri="{BB962C8B-B14F-4D97-AF65-F5344CB8AC3E}">
        <p14:creationId xmlns:p14="http://schemas.microsoft.com/office/powerpoint/2010/main" val="1514013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40</a:t>
            </a:fld>
            <a:endParaRPr lang="zh-CN" altLang="en-US"/>
          </a:p>
        </p:txBody>
      </p:sp>
    </p:spTree>
    <p:extLst>
      <p:ext uri="{BB962C8B-B14F-4D97-AF65-F5344CB8AC3E}">
        <p14:creationId xmlns:p14="http://schemas.microsoft.com/office/powerpoint/2010/main" val="1131744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41</a:t>
            </a:fld>
            <a:endParaRPr lang="zh-CN" altLang="en-US"/>
          </a:p>
        </p:txBody>
      </p:sp>
    </p:spTree>
    <p:extLst>
      <p:ext uri="{BB962C8B-B14F-4D97-AF65-F5344CB8AC3E}">
        <p14:creationId xmlns:p14="http://schemas.microsoft.com/office/powerpoint/2010/main" val="277977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42</a:t>
            </a:fld>
            <a:endParaRPr lang="zh-CN" altLang="en-US"/>
          </a:p>
        </p:txBody>
      </p:sp>
    </p:spTree>
    <p:extLst>
      <p:ext uri="{BB962C8B-B14F-4D97-AF65-F5344CB8AC3E}">
        <p14:creationId xmlns:p14="http://schemas.microsoft.com/office/powerpoint/2010/main" val="3446251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43</a:t>
            </a:fld>
            <a:endParaRPr lang="zh-CN" altLang="en-US"/>
          </a:p>
        </p:txBody>
      </p:sp>
    </p:spTree>
    <p:extLst>
      <p:ext uri="{BB962C8B-B14F-4D97-AF65-F5344CB8AC3E}">
        <p14:creationId xmlns:p14="http://schemas.microsoft.com/office/powerpoint/2010/main" val="946118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44</a:t>
            </a:fld>
            <a:endParaRPr lang="zh-CN" altLang="en-US"/>
          </a:p>
        </p:txBody>
      </p:sp>
    </p:spTree>
    <p:extLst>
      <p:ext uri="{BB962C8B-B14F-4D97-AF65-F5344CB8AC3E}">
        <p14:creationId xmlns:p14="http://schemas.microsoft.com/office/powerpoint/2010/main" val="1450195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45</a:t>
            </a:fld>
            <a:endParaRPr lang="zh-CN" altLang="en-US"/>
          </a:p>
        </p:txBody>
      </p:sp>
    </p:spTree>
    <p:extLst>
      <p:ext uri="{BB962C8B-B14F-4D97-AF65-F5344CB8AC3E}">
        <p14:creationId xmlns:p14="http://schemas.microsoft.com/office/powerpoint/2010/main" val="397049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7028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199344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11</a:t>
            </a:fld>
            <a:endParaRPr lang="zh-CN" altLang="en-US"/>
          </a:p>
        </p:txBody>
      </p:sp>
    </p:spTree>
    <p:extLst>
      <p:ext uri="{BB962C8B-B14F-4D97-AF65-F5344CB8AC3E}">
        <p14:creationId xmlns:p14="http://schemas.microsoft.com/office/powerpoint/2010/main" val="2832430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/46</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1569660"/>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Course11</a:t>
            </a:r>
            <a:r>
              <a:rPr lang="zh-CN" altLang="en-US" sz="4800" dirty="0"/>
              <a:t>：汇率理论、国际收支理论</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国际借贷论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06B33E2-BCF0-467C-A052-DB1A2252A3A9}"/>
              </a:ext>
            </a:extLst>
          </p:cNvPr>
          <p:cNvSpPr txBox="1"/>
          <p:nvPr/>
        </p:nvSpPr>
        <p:spPr>
          <a:xfrm>
            <a:off x="506636" y="841795"/>
            <a:ext cx="11586752" cy="5909310"/>
          </a:xfrm>
          <a:prstGeom prst="rect">
            <a:avLst/>
          </a:prstGeom>
          <a:noFill/>
        </p:spPr>
        <p:txBody>
          <a:bodyPr wrap="square" rtlCol="0">
            <a:spAutoFit/>
          </a:bodyPr>
          <a:lstStyle/>
          <a:p>
            <a:pPr algn="l"/>
            <a:r>
              <a:rPr lang="zh-CN" altLang="en-US" sz="2800" b="1" dirty="0"/>
              <a:t>国际借贷论</a:t>
            </a:r>
            <a:r>
              <a:rPr lang="zh-CN" altLang="en-US" sz="2800" dirty="0"/>
              <a:t>：乔治</a:t>
            </a:r>
            <a:r>
              <a:rPr lang="en-US" altLang="zh-CN" sz="2800" dirty="0"/>
              <a:t>·</a:t>
            </a:r>
            <a:r>
              <a:rPr lang="zh-CN" altLang="en-US" sz="2800" dirty="0"/>
              <a:t>葛逊</a:t>
            </a:r>
            <a:endParaRPr lang="en-US" altLang="zh-CN" sz="1400" dirty="0"/>
          </a:p>
          <a:p>
            <a:pPr algn="l"/>
            <a:r>
              <a:rPr lang="zh-CN" altLang="en-US" sz="2800" dirty="0"/>
              <a:t>国际借贷：流动借贷（</a:t>
            </a:r>
            <a:r>
              <a:rPr lang="zh-CN" altLang="en-US" sz="2800" dirty="0">
                <a:solidFill>
                  <a:srgbClr val="FF0000"/>
                </a:solidFill>
              </a:rPr>
              <a:t>已经进入支付阶段</a:t>
            </a:r>
            <a:r>
              <a:rPr lang="zh-CN" altLang="en-US" sz="2800" dirty="0"/>
              <a:t>的借贷）</a:t>
            </a:r>
            <a:endParaRPr lang="en-US" altLang="zh-CN" sz="2800" dirty="0"/>
          </a:p>
          <a:p>
            <a:pPr algn="l"/>
            <a:r>
              <a:rPr lang="en-US" altLang="zh-CN" sz="2800" dirty="0"/>
              <a:t>	         </a:t>
            </a:r>
            <a:r>
              <a:rPr lang="zh-CN" altLang="en-US" sz="2800" dirty="0"/>
              <a:t>固定借贷（</a:t>
            </a:r>
            <a:r>
              <a:rPr lang="zh-CN" altLang="en-US" sz="2800" dirty="0">
                <a:solidFill>
                  <a:srgbClr val="FF0000"/>
                </a:solidFill>
              </a:rPr>
              <a:t>尚未进入支付阶段</a:t>
            </a:r>
            <a:r>
              <a:rPr lang="zh-CN" altLang="en-US" sz="2800" dirty="0"/>
              <a:t>的借贷）</a:t>
            </a:r>
            <a:endParaRPr lang="en-US" altLang="zh-CN" sz="2800" dirty="0"/>
          </a:p>
          <a:p>
            <a:pPr algn="l"/>
            <a:r>
              <a:rPr lang="zh-CN" altLang="en-US" sz="2800" b="1" dirty="0"/>
              <a:t>前提条件</a:t>
            </a:r>
            <a:r>
              <a:rPr lang="zh-CN" altLang="en-US" sz="2800" dirty="0"/>
              <a:t>：①发达的外汇市场；</a:t>
            </a:r>
            <a:endParaRPr lang="en-US" altLang="zh-CN" sz="2800" dirty="0"/>
          </a:p>
          <a:p>
            <a:pPr algn="l"/>
            <a:r>
              <a:rPr lang="en-US" altLang="zh-CN" sz="2800" dirty="0"/>
              <a:t>	         </a:t>
            </a:r>
            <a:r>
              <a:rPr lang="zh-CN" altLang="en-US" sz="2800" dirty="0"/>
              <a:t>②政府不干预（或者较少干预）外汇市场，汇率完全自由浮动</a:t>
            </a:r>
            <a:endParaRPr lang="en-US" altLang="zh-CN" sz="2800" dirty="0"/>
          </a:p>
          <a:p>
            <a:pPr algn="l"/>
            <a:endParaRPr lang="en-US" altLang="zh-CN" sz="1400" dirty="0"/>
          </a:p>
          <a:p>
            <a:pPr algn="l"/>
            <a:r>
              <a:rPr lang="zh-CN" altLang="en-US" sz="2800" dirty="0"/>
              <a:t>主要观点：外汇汇率由外汇的供求关系决定，而外汇的供求又是由</a:t>
            </a:r>
            <a:r>
              <a:rPr lang="zh-CN" altLang="en-US" sz="2800" b="1" dirty="0"/>
              <a:t>国际借贷</a:t>
            </a:r>
            <a:r>
              <a:rPr lang="zh-CN" altLang="en-US" sz="2800" dirty="0"/>
              <a:t>引起的。只有流动借贷才会影响当前的外汇供求，而固定借贷不会影响到当前的外汇供求，只会影响到未来的外汇供求。</a:t>
            </a:r>
            <a:endParaRPr lang="en-US" altLang="zh-CN" sz="2800" dirty="0"/>
          </a:p>
          <a:p>
            <a:pPr algn="l"/>
            <a:endParaRPr lang="en-US" altLang="zh-CN" sz="1400" dirty="0"/>
          </a:p>
          <a:p>
            <a:pPr algn="l"/>
            <a:r>
              <a:rPr lang="zh-CN" altLang="en-US" sz="2800" b="1" dirty="0"/>
              <a:t>缺陷</a:t>
            </a:r>
            <a:r>
              <a:rPr lang="zh-CN" altLang="en-US" sz="2800" dirty="0"/>
              <a:t>：①</a:t>
            </a:r>
            <a:r>
              <a:rPr lang="zh-CN" altLang="en-US" sz="2800" dirty="0">
                <a:solidFill>
                  <a:srgbClr val="FF0000"/>
                </a:solidFill>
              </a:rPr>
              <a:t>只说明了汇率短期</a:t>
            </a:r>
            <a:r>
              <a:rPr lang="zh-CN" altLang="en-US" sz="2800" dirty="0"/>
              <a:t>变动的原因，没有揭示长期汇率的决定因素；</a:t>
            </a:r>
            <a:endParaRPr lang="en-US" altLang="zh-CN" sz="2800" dirty="0"/>
          </a:p>
          <a:p>
            <a:pPr algn="l"/>
            <a:r>
              <a:rPr lang="en-US" altLang="zh-CN" sz="2800" dirty="0"/>
              <a:t>           </a:t>
            </a:r>
            <a:r>
              <a:rPr lang="zh-CN" altLang="en-US" sz="2800" dirty="0"/>
              <a:t>②不能解释外汇供求均衡时汇率为什么处于这一点位；</a:t>
            </a:r>
            <a:endParaRPr lang="en-US" altLang="zh-CN" sz="2800" dirty="0"/>
          </a:p>
          <a:p>
            <a:pPr algn="l"/>
            <a:r>
              <a:rPr lang="en-US" altLang="zh-CN" sz="2800" dirty="0"/>
              <a:t>           </a:t>
            </a:r>
            <a:r>
              <a:rPr lang="zh-CN" altLang="en-US" sz="2800" dirty="0"/>
              <a:t>③只强调国际借贷关系对汇率的影响，忽视了其他因素，更没有说明国际借贷关系变化的原因。</a:t>
            </a:r>
          </a:p>
        </p:txBody>
      </p:sp>
    </p:spTree>
    <p:extLst>
      <p:ext uri="{BB962C8B-B14F-4D97-AF65-F5344CB8AC3E}">
        <p14:creationId xmlns:p14="http://schemas.microsoft.com/office/powerpoint/2010/main" val="262147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国际收支论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734CE289-266D-4A72-A3B0-6E3CAEB87207}"/>
              </a:ext>
            </a:extLst>
          </p:cNvPr>
          <p:cNvSpPr txBox="1"/>
          <p:nvPr/>
        </p:nvSpPr>
        <p:spPr>
          <a:xfrm>
            <a:off x="537884" y="860613"/>
            <a:ext cx="11492752" cy="4401205"/>
          </a:xfrm>
          <a:prstGeom prst="rect">
            <a:avLst/>
          </a:prstGeom>
          <a:noFill/>
        </p:spPr>
        <p:txBody>
          <a:bodyPr wrap="square" rtlCol="0">
            <a:spAutoFit/>
          </a:bodyPr>
          <a:lstStyle/>
          <a:p>
            <a:pPr algn="l"/>
            <a:r>
              <a:rPr lang="zh-CN" altLang="en-US" sz="2800" b="1" dirty="0"/>
              <a:t>国际收支论</a:t>
            </a:r>
            <a:r>
              <a:rPr lang="zh-CN" altLang="en-US" sz="2800" dirty="0"/>
              <a:t>：</a:t>
            </a:r>
            <a:endParaRPr lang="en-US" altLang="zh-CN" sz="1400" dirty="0"/>
          </a:p>
          <a:p>
            <a:pPr algn="l"/>
            <a:r>
              <a:rPr lang="zh-CN" altLang="en-US" sz="2800" b="1" dirty="0"/>
              <a:t>前提假设</a:t>
            </a:r>
            <a:r>
              <a:rPr lang="zh-CN" altLang="en-US" sz="2800" dirty="0"/>
              <a:t>：①</a:t>
            </a:r>
            <a:r>
              <a:rPr lang="zh-CN" altLang="en-US" sz="2800" dirty="0">
                <a:solidFill>
                  <a:srgbClr val="FF0000"/>
                </a:solidFill>
              </a:rPr>
              <a:t>汇率完全自由浮动</a:t>
            </a:r>
            <a:r>
              <a:rPr lang="zh-CN" altLang="en-US" sz="2800" dirty="0"/>
              <a:t>，通过汇率变动使得</a:t>
            </a:r>
            <a:r>
              <a:rPr lang="zh-CN" altLang="en-US" sz="2800" dirty="0">
                <a:solidFill>
                  <a:srgbClr val="FF0000"/>
                </a:solidFill>
              </a:rPr>
              <a:t>国际收支始终处于平衡</a:t>
            </a:r>
            <a:r>
              <a:rPr lang="zh-CN" altLang="en-US" sz="2800" dirty="0"/>
              <a:t>状态；②即始终维持</a:t>
            </a:r>
            <a:r>
              <a:rPr lang="en-US" altLang="zh-CN" sz="2800" dirty="0"/>
              <a:t>BP=CA</a:t>
            </a:r>
            <a:r>
              <a:rPr lang="zh-CN" altLang="en-US" sz="2800" dirty="0"/>
              <a:t>（经常项目差额）</a:t>
            </a:r>
            <a:r>
              <a:rPr lang="en-US" altLang="zh-CN" sz="2800" dirty="0"/>
              <a:t>+KA</a:t>
            </a:r>
            <a:r>
              <a:rPr lang="zh-CN" altLang="en-US" sz="2800" dirty="0"/>
              <a:t> （资本项目差额）</a:t>
            </a:r>
            <a:r>
              <a:rPr lang="en-US" altLang="zh-CN" sz="2800" dirty="0"/>
              <a:t>=0</a:t>
            </a:r>
            <a:r>
              <a:rPr lang="zh-CN" altLang="en-US" sz="2800" dirty="0"/>
              <a:t>；③采取局部均衡分析方法，在研究某个变量变动对汇率影响时假定其他变量不变。</a:t>
            </a:r>
            <a:endParaRPr lang="en-US" altLang="zh-CN" sz="2800" dirty="0"/>
          </a:p>
          <a:p>
            <a:pPr algn="l"/>
            <a:endParaRPr lang="en-US" altLang="zh-CN" sz="1400" dirty="0"/>
          </a:p>
          <a:p>
            <a:pPr algn="l"/>
            <a:r>
              <a:rPr lang="zh-CN" altLang="en-US" sz="2800" b="1" dirty="0"/>
              <a:t>优点</a:t>
            </a:r>
            <a:r>
              <a:rPr lang="zh-CN" altLang="en-US" sz="2800" dirty="0"/>
              <a:t>：进一步考察了影响国际借贷的具体因素，更加完整的解释了相关因素对汇率的影响。</a:t>
            </a:r>
            <a:endParaRPr lang="en-US" altLang="zh-CN" sz="2800" dirty="0"/>
          </a:p>
          <a:p>
            <a:pPr algn="l"/>
            <a:endParaRPr lang="en-US" altLang="zh-CN" sz="1400" dirty="0"/>
          </a:p>
          <a:p>
            <a:pPr algn="l"/>
            <a:r>
              <a:rPr lang="zh-CN" altLang="en-US" sz="2800" b="1" dirty="0"/>
              <a:t>缺点</a:t>
            </a:r>
            <a:r>
              <a:rPr lang="zh-CN" altLang="en-US" sz="2800" dirty="0"/>
              <a:t>：仍然</a:t>
            </a:r>
            <a:r>
              <a:rPr lang="zh-CN" altLang="en-US" sz="2800" dirty="0">
                <a:solidFill>
                  <a:srgbClr val="FF0000"/>
                </a:solidFill>
              </a:rPr>
              <a:t>只能解释汇率的短期波动</a:t>
            </a:r>
            <a:r>
              <a:rPr lang="zh-CN" altLang="en-US" sz="2800" dirty="0"/>
              <a:t>，无法揭示国际收支平衡时汇率为什么会有不同点位。</a:t>
            </a:r>
          </a:p>
        </p:txBody>
      </p:sp>
      <p:grpSp>
        <p:nvGrpSpPr>
          <p:cNvPr id="7" name="组合 6">
            <a:extLst>
              <a:ext uri="{FF2B5EF4-FFF2-40B4-BE49-F238E27FC236}">
                <a16:creationId xmlns:a16="http://schemas.microsoft.com/office/drawing/2014/main" id="{C2DA4204-8A0A-43C1-8E22-E5F349579DBA}"/>
              </a:ext>
            </a:extLst>
          </p:cNvPr>
          <p:cNvGrpSpPr/>
          <p:nvPr/>
        </p:nvGrpSpPr>
        <p:grpSpPr>
          <a:xfrm>
            <a:off x="623047" y="5261818"/>
            <a:ext cx="7965996" cy="1111624"/>
            <a:chOff x="623047" y="5261818"/>
            <a:chExt cx="7965996" cy="1111624"/>
          </a:xfrm>
        </p:grpSpPr>
        <p:pic>
          <p:nvPicPr>
            <p:cNvPr id="5" name="图片 4">
              <a:extLst>
                <a:ext uri="{FF2B5EF4-FFF2-40B4-BE49-F238E27FC236}">
                  <a16:creationId xmlns:a16="http://schemas.microsoft.com/office/drawing/2014/main" id="{D25F9F75-C213-4B26-A4DA-4D4CB7EF689D}"/>
                </a:ext>
              </a:extLst>
            </p:cNvPr>
            <p:cNvPicPr>
              <a:picLocks noChangeAspect="1"/>
            </p:cNvPicPr>
            <p:nvPr/>
          </p:nvPicPr>
          <p:blipFill rotWithShape="1">
            <a:blip r:embed="rId4">
              <a:extLst>
                <a:ext uri="{28A0092B-C50C-407E-A947-70E740481C1C}">
                  <a14:useLocalDpi xmlns:a14="http://schemas.microsoft.com/office/drawing/2010/main" val="0"/>
                </a:ext>
              </a:extLst>
            </a:blip>
            <a:srcRect t="37368" b="41020"/>
            <a:stretch/>
          </p:blipFill>
          <p:spPr>
            <a:xfrm>
              <a:off x="623047" y="5261818"/>
              <a:ext cx="6858000" cy="1111624"/>
            </a:xfrm>
            <a:prstGeom prst="rect">
              <a:avLst/>
            </a:prstGeom>
          </p:spPr>
        </p:pic>
        <p:sp>
          <p:nvSpPr>
            <p:cNvPr id="6" name="文本框 5">
              <a:extLst>
                <a:ext uri="{FF2B5EF4-FFF2-40B4-BE49-F238E27FC236}">
                  <a16:creationId xmlns:a16="http://schemas.microsoft.com/office/drawing/2014/main" id="{A2E6EF2F-3C48-4D0C-AF6C-1B93055D8EC9}"/>
                </a:ext>
              </a:extLst>
            </p:cNvPr>
            <p:cNvSpPr txBox="1"/>
            <p:nvPr/>
          </p:nvSpPr>
          <p:spPr>
            <a:xfrm>
              <a:off x="7481047" y="5911777"/>
              <a:ext cx="1107996" cy="461665"/>
            </a:xfrm>
            <a:prstGeom prst="rect">
              <a:avLst/>
            </a:prstGeom>
            <a:noFill/>
          </p:spPr>
          <p:txBody>
            <a:bodyPr wrap="none" rtlCol="0">
              <a:spAutoFit/>
            </a:bodyPr>
            <a:lstStyle/>
            <a:p>
              <a:pPr algn="l"/>
              <a:r>
                <a:rPr lang="zh-CN" altLang="en-US" sz="2400" dirty="0">
                  <a:solidFill>
                    <a:srgbClr val="FF0000"/>
                  </a:solidFill>
                </a:rPr>
                <a:t>会分析</a:t>
              </a:r>
            </a:p>
          </p:txBody>
        </p:sp>
      </p:grpSp>
    </p:spTree>
    <p:extLst>
      <p:ext uri="{BB962C8B-B14F-4D97-AF65-F5344CB8AC3E}">
        <p14:creationId xmlns:p14="http://schemas.microsoft.com/office/powerpoint/2010/main" val="221961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汇兑心理论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3BD8E43-D87C-4822-B15B-ED5124EE3761}"/>
              </a:ext>
            </a:extLst>
          </p:cNvPr>
          <p:cNvSpPr txBox="1"/>
          <p:nvPr/>
        </p:nvSpPr>
        <p:spPr>
          <a:xfrm>
            <a:off x="618566" y="1210235"/>
            <a:ext cx="11277600" cy="4616648"/>
          </a:xfrm>
          <a:prstGeom prst="rect">
            <a:avLst/>
          </a:prstGeom>
          <a:noFill/>
        </p:spPr>
        <p:txBody>
          <a:bodyPr wrap="square" rtlCol="0">
            <a:spAutoFit/>
          </a:bodyPr>
          <a:lstStyle/>
          <a:p>
            <a:pPr algn="l"/>
            <a:r>
              <a:rPr lang="zh-CN" altLang="en-US" sz="2800" b="1" dirty="0"/>
              <a:t>汇兑心理论</a:t>
            </a:r>
            <a:r>
              <a:rPr lang="zh-CN" altLang="en-US" sz="2800" dirty="0"/>
              <a:t>：阿夫达里昂</a:t>
            </a:r>
            <a:endParaRPr lang="en-US" altLang="zh-CN" sz="2800" dirty="0"/>
          </a:p>
          <a:p>
            <a:pPr algn="l"/>
            <a:endParaRPr lang="en-US" altLang="zh-CN" sz="1400" dirty="0"/>
          </a:p>
          <a:p>
            <a:pPr algn="l"/>
            <a:r>
              <a:rPr lang="zh-CN" altLang="en-US" sz="2800" b="1" dirty="0"/>
              <a:t>主要观点</a:t>
            </a:r>
            <a:r>
              <a:rPr lang="zh-CN" altLang="en-US" sz="2800" dirty="0"/>
              <a:t>：人们之所以需要外币，除了需要购买外国商品外，还有满足支付、投资、外汇投机、资本外逃等需要。（即人们需要外币是为了满足某种欲望）</a:t>
            </a:r>
            <a:endParaRPr lang="en-US" altLang="zh-CN" sz="2800" dirty="0"/>
          </a:p>
          <a:p>
            <a:pPr algn="l"/>
            <a:endParaRPr lang="en-US" altLang="zh-CN" sz="1400" dirty="0"/>
          </a:p>
          <a:p>
            <a:pPr algn="l"/>
            <a:r>
              <a:rPr lang="zh-CN" altLang="en-US" sz="2800" b="1" dirty="0"/>
              <a:t>优点</a:t>
            </a:r>
            <a:r>
              <a:rPr lang="zh-CN" altLang="en-US" sz="2800" dirty="0"/>
              <a:t>：①强调人们的主观心理活动和预期对汇率的影响；</a:t>
            </a:r>
            <a:endParaRPr lang="en-US" altLang="zh-CN" sz="2800" dirty="0"/>
          </a:p>
          <a:p>
            <a:pPr algn="l"/>
            <a:r>
              <a:rPr lang="en-US" altLang="zh-CN" sz="2800" dirty="0"/>
              <a:t>           </a:t>
            </a:r>
            <a:r>
              <a:rPr lang="zh-CN" altLang="en-US" sz="2800" dirty="0"/>
              <a:t>②比较适用于解释外汇投机、资本外逃等因素对汇率的影响，尤其适用于国际金融动荡时期；</a:t>
            </a:r>
            <a:endParaRPr lang="en-US" altLang="zh-CN" sz="2800" dirty="0"/>
          </a:p>
          <a:p>
            <a:pPr algn="l"/>
            <a:endParaRPr lang="en-US" altLang="zh-CN" sz="1400" dirty="0"/>
          </a:p>
          <a:p>
            <a:pPr algn="l"/>
            <a:r>
              <a:rPr lang="zh-CN" altLang="en-US" sz="2800" b="1" dirty="0"/>
              <a:t>缺点</a:t>
            </a:r>
            <a:r>
              <a:rPr lang="zh-CN" altLang="en-US" sz="2800" dirty="0"/>
              <a:t>：①</a:t>
            </a:r>
            <a:r>
              <a:rPr lang="zh-CN" altLang="en-US" sz="2800" dirty="0">
                <a:solidFill>
                  <a:srgbClr val="FF0000"/>
                </a:solidFill>
              </a:rPr>
              <a:t>只能说明短期汇率</a:t>
            </a:r>
            <a:r>
              <a:rPr lang="zh-CN" altLang="en-US" sz="2800" dirty="0"/>
              <a:t>，不能解释长期汇率；</a:t>
            </a:r>
            <a:endParaRPr lang="en-US" altLang="zh-CN" sz="2800" dirty="0"/>
          </a:p>
          <a:p>
            <a:pPr algn="l"/>
            <a:r>
              <a:rPr lang="en-US" altLang="zh-CN" sz="2800" dirty="0"/>
              <a:t>           </a:t>
            </a:r>
            <a:r>
              <a:rPr lang="zh-CN" altLang="en-US" sz="2800" dirty="0"/>
              <a:t>②无法定量地确定汇率的实际水平。</a:t>
            </a:r>
          </a:p>
        </p:txBody>
      </p:sp>
    </p:spTree>
    <p:extLst>
      <p:ext uri="{BB962C8B-B14F-4D97-AF65-F5344CB8AC3E}">
        <p14:creationId xmlns:p14="http://schemas.microsoft.com/office/powerpoint/2010/main" val="299825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0"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242EF4C-A7F4-47DC-94D1-255194622AF0}"/>
                  </a:ext>
                </a:extLst>
              </p:cNvPr>
              <p:cNvSpPr txBox="1"/>
              <p:nvPr/>
            </p:nvSpPr>
            <p:spPr>
              <a:xfrm>
                <a:off x="555811" y="863371"/>
                <a:ext cx="11286565" cy="5493235"/>
              </a:xfrm>
              <a:prstGeom prst="rect">
                <a:avLst/>
              </a:prstGeom>
              <a:noFill/>
            </p:spPr>
            <p:txBody>
              <a:bodyPr wrap="square" rtlCol="0">
                <a:spAutoFit/>
              </a:bodyPr>
              <a:lstStyle/>
              <a:p>
                <a:pPr algn="l"/>
                <a:r>
                  <a:rPr lang="zh-CN" altLang="en-US" sz="2800" b="1" dirty="0"/>
                  <a:t>购买力平价论（</a:t>
                </a:r>
                <a:r>
                  <a:rPr lang="en-US" altLang="zh-CN" sz="2800" b="1" dirty="0"/>
                  <a:t>PPP</a:t>
                </a:r>
                <a:r>
                  <a:rPr lang="zh-CN" altLang="en-US" sz="2800" b="1" dirty="0"/>
                  <a:t>，</a:t>
                </a:r>
                <a:r>
                  <a:rPr lang="zh-CN" altLang="en-US" sz="2800" b="1" dirty="0">
                    <a:solidFill>
                      <a:srgbClr val="FF0000"/>
                    </a:solidFill>
                  </a:rPr>
                  <a:t>★ ★ ★ </a:t>
                </a:r>
                <a:r>
                  <a:rPr lang="zh-CN" altLang="en-US" sz="2800" b="1" dirty="0"/>
                  <a:t>）</a:t>
                </a:r>
                <a:r>
                  <a:rPr lang="zh-CN" altLang="en-US" sz="2800" dirty="0"/>
                  <a:t>：古斯塔夫</a:t>
                </a:r>
                <a:r>
                  <a:rPr lang="en-US" altLang="zh-CN" sz="2800" dirty="0"/>
                  <a:t>·</a:t>
                </a:r>
                <a:r>
                  <a:rPr lang="zh-CN" altLang="en-US" sz="2800" dirty="0"/>
                  <a:t>卡塞尔</a:t>
                </a:r>
                <a:endParaRPr lang="en-US" altLang="zh-CN" sz="2800" dirty="0"/>
              </a:p>
              <a:p>
                <a:pPr algn="l"/>
                <a:endParaRPr lang="en-US" altLang="zh-CN" sz="1400" dirty="0"/>
              </a:p>
              <a:p>
                <a:pPr algn="l"/>
                <a:r>
                  <a:rPr lang="zh-CN" altLang="en-US" sz="2800" b="1" dirty="0"/>
                  <a:t>主要观点</a:t>
                </a:r>
                <a:r>
                  <a:rPr lang="zh-CN" altLang="en-US" sz="2800" dirty="0"/>
                  <a:t>：人们之所以需要外国货币，是因为其在外国具有商品的购买力。→因此两国货币汇率取决于两种货币的购买力之比（即购买力平价）</a:t>
                </a:r>
                <a:endParaRPr lang="en-US" altLang="zh-CN" sz="1400" dirty="0"/>
              </a:p>
              <a:p>
                <a:pPr algn="l"/>
                <a:r>
                  <a:rPr lang="zh-CN" altLang="en-US" sz="2800" b="1" dirty="0"/>
                  <a:t>核心理念</a:t>
                </a:r>
                <a:r>
                  <a:rPr lang="zh-CN" altLang="en-US" sz="2800" dirty="0"/>
                  <a:t>：商品市场存在套购行为。</a:t>
                </a:r>
                <a:endParaRPr lang="en-US" altLang="zh-CN" sz="2800" dirty="0"/>
              </a:p>
              <a:p>
                <a:pPr algn="l"/>
                <a:endParaRPr lang="en-US" altLang="zh-CN" sz="1400" dirty="0"/>
              </a:p>
              <a:p>
                <a:pPr algn="l"/>
                <a:r>
                  <a:rPr lang="zh-CN" altLang="en-US" sz="2800" b="1" dirty="0"/>
                  <a:t>一价定律</a:t>
                </a:r>
                <a:r>
                  <a:rPr lang="zh-CN" altLang="en-US" sz="2800" dirty="0"/>
                  <a:t>：针对</a:t>
                </a:r>
                <a:r>
                  <a:rPr lang="zh-CN" altLang="en-US" sz="2800" b="1" dirty="0"/>
                  <a:t>贸易品</a:t>
                </a:r>
                <a:endParaRPr lang="en-US" altLang="zh-CN" sz="2800" b="1" dirty="0"/>
              </a:p>
              <a:p>
                <a:pPr algn="l"/>
                <a:r>
                  <a:rPr lang="zh-CN" altLang="en-US" sz="2800" b="1" dirty="0"/>
                  <a:t>前提条件</a:t>
                </a:r>
                <a:r>
                  <a:rPr lang="zh-CN" altLang="en-US" sz="2800" dirty="0"/>
                  <a:t>：（</a:t>
                </a:r>
                <a:r>
                  <a:rPr lang="en-US" altLang="zh-CN" sz="2800" dirty="0"/>
                  <a:t>1</a:t>
                </a:r>
                <a:r>
                  <a:rPr lang="zh-CN" altLang="en-US" sz="2800" dirty="0"/>
                  <a:t>）该商品在不同国家具有同质特征；（</a:t>
                </a:r>
                <a:r>
                  <a:rPr lang="en-US" altLang="zh-CN" sz="2800" dirty="0"/>
                  <a:t>2</a:t>
                </a:r>
                <a:r>
                  <a:rPr lang="zh-CN" altLang="en-US" sz="2800" dirty="0"/>
                  <a:t>）不存在贸易摩擦（即不存在运输成本、关税及非关税壁垒、配额限制等）；（</a:t>
                </a:r>
                <a:r>
                  <a:rPr lang="en-US" altLang="zh-CN" sz="2800" dirty="0"/>
                  <a:t>3</a:t>
                </a:r>
                <a:r>
                  <a:rPr lang="zh-CN" altLang="en-US" sz="2800" dirty="0"/>
                  <a:t>）商品市场自由竞争，不存在垄断行为。</a:t>
                </a:r>
                <a:endParaRPr lang="en-US" altLang="zh-CN" sz="2800" dirty="0"/>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m:t>
                        </m:r>
                      </m:sup>
                    </m:sSubSup>
                  </m:oMath>
                </a14:m>
                <a:r>
                  <a:rPr lang="zh-CN" altLang="en-US" sz="2800" dirty="0"/>
                  <a:t>→</a:t>
                </a:r>
                <a14:m>
                  <m:oMath xmlns:m="http://schemas.openxmlformats.org/officeDocument/2006/math">
                    <m:r>
                      <a:rPr lang="en-US" altLang="zh-CN" sz="2800" b="0" i="1" dirty="0" smtClean="0">
                        <a:latin typeface="Cambria Math" panose="02040503050406030204" pitchFamily="18" charset="0"/>
                      </a:rPr>
                      <m:t>𝑆</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i="1">
                                <a:latin typeface="Cambria Math" panose="02040503050406030204" pitchFamily="18" charset="0"/>
                              </a:rPr>
                              <m:t>𝑖</m:t>
                            </m:r>
                          </m:sub>
                        </m:sSub>
                      </m:num>
                      <m:den>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𝑝</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den>
                    </m:f>
                  </m:oMath>
                </a14:m>
                <a:r>
                  <a:rPr lang="zh-CN" altLang="en-US" sz="2800" dirty="0"/>
                  <a:t>（汇率是单个商品在两个国家的相对价格）</a:t>
                </a:r>
                <a:endParaRPr lang="en-US" altLang="zh-CN" sz="2800" dirty="0"/>
              </a:p>
              <a:p>
                <a:r>
                  <a:rPr lang="zh-CN" altLang="en-US" sz="2800" dirty="0">
                    <a:solidFill>
                      <a:srgbClr val="FF0000"/>
                    </a:solidFill>
                  </a:rPr>
                  <a:t>☆</a:t>
                </a:r>
                <a:r>
                  <a:rPr lang="zh-CN" altLang="en-US" sz="2800" dirty="0"/>
                  <a:t>如果一价定律对任何商品都成立，那么只要各国用以计算价格水平的商品篮子相同，</a:t>
                </a:r>
                <a:r>
                  <a:rPr lang="en-US" altLang="zh-CN" sz="2800" dirty="0"/>
                  <a:t>PPP</a:t>
                </a:r>
                <a:r>
                  <a:rPr lang="zh-CN" altLang="en-US" sz="2800" dirty="0"/>
                  <a:t>将自动成立</a:t>
                </a:r>
              </a:p>
            </p:txBody>
          </p:sp>
        </mc:Choice>
        <mc:Fallback xmlns="">
          <p:sp>
            <p:nvSpPr>
              <p:cNvPr id="2" name="文本框 1">
                <a:extLst>
                  <a:ext uri="{FF2B5EF4-FFF2-40B4-BE49-F238E27FC236}">
                    <a16:creationId xmlns:a16="http://schemas.microsoft.com/office/drawing/2014/main" id="{5242EF4C-A7F4-47DC-94D1-255194622AF0}"/>
                  </a:ext>
                </a:extLst>
              </p:cNvPr>
              <p:cNvSpPr txBox="1">
                <a:spLocks noRot="1" noChangeAspect="1" noMove="1" noResize="1" noEditPoints="1" noAdjustHandles="1" noChangeArrowheads="1" noChangeShapeType="1" noTextEdit="1"/>
              </p:cNvSpPr>
              <p:nvPr/>
            </p:nvSpPr>
            <p:spPr>
              <a:xfrm>
                <a:off x="555811" y="863371"/>
                <a:ext cx="11286565" cy="5493235"/>
              </a:xfrm>
              <a:prstGeom prst="rect">
                <a:avLst/>
              </a:prstGeom>
              <a:blipFill>
                <a:blip r:embed="rId4"/>
                <a:stretch>
                  <a:fillRect l="-1080" t="-1332" r="-3564" b="-21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912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0"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22822C5-FF01-4C16-9AF5-893DA2086D96}"/>
                  </a:ext>
                </a:extLst>
              </p:cNvPr>
              <p:cNvSpPr txBox="1"/>
              <p:nvPr/>
            </p:nvSpPr>
            <p:spPr>
              <a:xfrm>
                <a:off x="598187" y="887506"/>
                <a:ext cx="10301282" cy="5566524"/>
              </a:xfrm>
              <a:prstGeom prst="rect">
                <a:avLst/>
              </a:prstGeom>
              <a:noFill/>
            </p:spPr>
            <p:txBody>
              <a:bodyPr wrap="none" rtlCol="0">
                <a:spAutoFit/>
              </a:bodyPr>
              <a:lstStyle/>
              <a:p>
                <a:pPr algn="l"/>
                <a:r>
                  <a:rPr lang="zh-CN" altLang="en-US" sz="2800" b="1" dirty="0"/>
                  <a:t>绝对购买力平价</a:t>
                </a:r>
                <a:r>
                  <a:rPr lang="zh-CN" altLang="en-US" sz="2800" dirty="0"/>
                  <a:t>：是一价定律的宏观表现。</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𝑆</m:t>
                      </m:r>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𝑃</m:t>
                          </m:r>
                        </m:num>
                        <m:den>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𝑃</m:t>
                              </m:r>
                            </m:e>
                            <m:sup>
                              <m:r>
                                <a:rPr lang="en-US" altLang="zh-CN" sz="2800" b="0" i="1" smtClean="0">
                                  <a:latin typeface="Cambria Math" panose="02040503050406030204" pitchFamily="18" charset="0"/>
                                </a:rPr>
                                <m:t>∗</m:t>
                              </m:r>
                            </m:sup>
                          </m:sSup>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𝑃</m:t>
                                  </m:r>
                                </m:e>
                                <m:sup>
                                  <m:r>
                                    <a:rPr lang="en-US" altLang="zh-CN" sz="2800" i="1">
                                      <a:latin typeface="Cambria Math" panose="02040503050406030204" pitchFamily="18" charset="0"/>
                                    </a:rPr>
                                    <m:t>∗</m:t>
                                  </m:r>
                                </m:sup>
                              </m:sSup>
                            </m:den>
                          </m:f>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𝑃</m:t>
                              </m:r>
                            </m:den>
                          </m:f>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本国</m:t>
                          </m:r>
                          <m:r>
                            <a:rPr lang="zh-CN" altLang="en-US" sz="2800" i="1" smtClean="0">
                              <a:latin typeface="Cambria Math" panose="02040503050406030204" pitchFamily="18" charset="0"/>
                            </a:rPr>
                            <m:t>物价水平</m:t>
                          </m:r>
                        </m:num>
                        <m:den>
                          <m:r>
                            <a:rPr lang="zh-CN" altLang="en-US" sz="2800" i="1">
                              <a:latin typeface="Cambria Math" panose="02040503050406030204" pitchFamily="18" charset="0"/>
                            </a:rPr>
                            <m:t>外国物价水平</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外国货币</m:t>
                          </m:r>
                          <m:r>
                            <a:rPr lang="zh-CN" altLang="en-US" sz="2800" i="1" smtClean="0">
                              <a:latin typeface="Cambria Math" panose="02040503050406030204" pitchFamily="18" charset="0"/>
                            </a:rPr>
                            <m:t>购买力</m:t>
                          </m:r>
                        </m:num>
                        <m:den>
                          <m:r>
                            <a:rPr lang="zh-CN" altLang="en-US" sz="2800" i="1">
                              <a:latin typeface="Cambria Math" panose="02040503050406030204" pitchFamily="18" charset="0"/>
                            </a:rPr>
                            <m:t>本国货币购买力</m:t>
                          </m:r>
                        </m:den>
                      </m:f>
                    </m:oMath>
                  </m:oMathPara>
                </a14:m>
                <a:endParaRPr lang="en-US" altLang="zh-CN" sz="1400" dirty="0"/>
              </a:p>
              <a:p>
                <a:r>
                  <a:rPr lang="zh-CN" altLang="en-US" sz="2800" b="1" dirty="0"/>
                  <a:t>相对购买力平价</a:t>
                </a:r>
                <a:r>
                  <a:rPr lang="zh-CN" altLang="en-US" sz="2800" dirty="0"/>
                  <a:t>：避开了严格的一价定律</a:t>
                </a:r>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𝐾</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𝑡</m:t>
                            </m:r>
                          </m:sub>
                        </m:sSub>
                      </m:num>
                      <m:den>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𝑡</m:t>
                            </m:r>
                          </m:sub>
                          <m:sup>
                            <m:r>
                              <a:rPr lang="en-US" altLang="zh-CN" sz="2800" b="0" i="1" smtClean="0">
                                <a:latin typeface="Cambria Math" panose="02040503050406030204" pitchFamily="18" charset="0"/>
                              </a:rPr>
                              <m:t>∗</m:t>
                            </m:r>
                          </m:sup>
                        </m:sSubSup>
                      </m:den>
                    </m:f>
                  </m:oMath>
                </a14:m>
                <a:r>
                  <a:rPr lang="zh-CN" altLang="en-US" sz="2800" dirty="0"/>
                  <a:t>，其中</a:t>
                </a:r>
                <a:r>
                  <a:rPr lang="en-US" altLang="zh-CN" sz="2800" dirty="0"/>
                  <a:t>K</a:t>
                </a:r>
                <a:r>
                  <a:rPr lang="zh-CN" altLang="en-US" sz="2800" dirty="0"/>
                  <a:t>为正的常数；若</a:t>
                </a:r>
                <a:r>
                  <a:rPr lang="en-US" altLang="zh-CN" sz="2800" dirty="0"/>
                  <a:t>K=1</a:t>
                </a:r>
                <a:r>
                  <a:rPr lang="zh-CN" altLang="en-US" sz="2800" dirty="0"/>
                  <a:t>，则绝对购买力平价成立。</a:t>
                </a:r>
                <a:endParaRPr lang="en-US" altLang="zh-CN" sz="2800" dirty="0"/>
              </a:p>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当期</m:t>
                          </m:r>
                          <m:r>
                            <a:rPr lang="zh-CN" altLang="en-US" sz="2800" i="1" smtClean="0">
                              <a:latin typeface="Cambria Math" panose="02040503050406030204" pitchFamily="18" charset="0"/>
                            </a:rPr>
                            <m:t>汇率</m:t>
                          </m:r>
                        </m:num>
                        <m:den>
                          <m:r>
                            <a:rPr lang="zh-CN" altLang="en-US" sz="2800" i="1">
                              <a:latin typeface="Cambria Math" panose="02040503050406030204" pitchFamily="18" charset="0"/>
                            </a:rPr>
                            <m:t>基期汇率</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本国</m:t>
                              </m:r>
                              <m:r>
                                <a:rPr lang="zh-CN" altLang="en-US" sz="2800" i="1" smtClean="0">
                                  <a:latin typeface="Cambria Math" panose="02040503050406030204" pitchFamily="18" charset="0"/>
                                </a:rPr>
                                <m:t>当期</m:t>
                              </m:r>
                              <m:r>
                                <a:rPr lang="zh-CN" altLang="en-US" sz="2800" i="1">
                                  <a:latin typeface="Cambria Math" panose="02040503050406030204" pitchFamily="18" charset="0"/>
                                </a:rPr>
                                <m:t>物价水平</m:t>
                              </m:r>
                            </m:num>
                            <m:den>
                              <m:r>
                                <a:rPr lang="zh-CN" altLang="en-US" sz="2800" i="1">
                                  <a:latin typeface="Cambria Math" panose="02040503050406030204" pitchFamily="18" charset="0"/>
                                </a:rPr>
                                <m:t>本国</m:t>
                              </m:r>
                              <m:r>
                                <a:rPr lang="zh-CN" altLang="en-US" sz="2800" i="1" smtClean="0">
                                  <a:latin typeface="Cambria Math" panose="02040503050406030204" pitchFamily="18" charset="0"/>
                                </a:rPr>
                                <m:t>基期</m:t>
                              </m:r>
                              <m:r>
                                <a:rPr lang="zh-CN" altLang="en-US" sz="2800" i="1">
                                  <a:latin typeface="Cambria Math" panose="02040503050406030204" pitchFamily="18" charset="0"/>
                                </a:rPr>
                                <m:t>物价水平</m:t>
                              </m:r>
                            </m:den>
                          </m:f>
                        </m:num>
                        <m:den>
                          <m:f>
                            <m:fPr>
                              <m:ctrlPr>
                                <a:rPr lang="en-US" altLang="zh-CN" sz="2800" i="1">
                                  <a:latin typeface="Cambria Math" panose="02040503050406030204" pitchFamily="18" charset="0"/>
                                </a:rPr>
                              </m:ctrlPr>
                            </m:fPr>
                            <m:num>
                              <m:r>
                                <a:rPr lang="zh-CN" altLang="en-US" sz="2800" i="1" smtClean="0">
                                  <a:latin typeface="Cambria Math" panose="02040503050406030204" pitchFamily="18" charset="0"/>
                                </a:rPr>
                                <m:t>外</m:t>
                              </m:r>
                              <m:r>
                                <a:rPr lang="zh-CN" altLang="en-US" sz="2800" i="1">
                                  <a:latin typeface="Cambria Math" panose="02040503050406030204" pitchFamily="18" charset="0"/>
                                </a:rPr>
                                <m:t>国当期物价水平</m:t>
                              </m:r>
                            </m:num>
                            <m:den>
                              <m:r>
                                <a:rPr lang="zh-CN" altLang="en-US" sz="2800" i="1">
                                  <a:latin typeface="Cambria Math" panose="02040503050406030204" pitchFamily="18" charset="0"/>
                                </a:rPr>
                                <m:t>外国基期物价水平</m:t>
                              </m:r>
                            </m:den>
                          </m:f>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本国</m:t>
                          </m:r>
                          <m:r>
                            <a:rPr lang="zh-CN" altLang="en-US" sz="2800" i="1" smtClean="0">
                              <a:latin typeface="Cambria Math" panose="02040503050406030204" pitchFamily="18" charset="0"/>
                            </a:rPr>
                            <m:t>价格</m:t>
                          </m:r>
                          <m:r>
                            <a:rPr lang="zh-CN" altLang="en-US" sz="2800" i="1">
                              <a:latin typeface="Cambria Math" panose="02040503050406030204" pitchFamily="18" charset="0"/>
                            </a:rPr>
                            <m:t>指数</m:t>
                          </m:r>
                        </m:num>
                        <m:den>
                          <m:r>
                            <a:rPr lang="zh-CN" altLang="en-US" sz="2800" i="1">
                              <a:latin typeface="Cambria Math" panose="02040503050406030204" pitchFamily="18" charset="0"/>
                            </a:rPr>
                            <m:t>外国价格</m:t>
                          </m:r>
                          <m:r>
                            <a:rPr lang="zh-CN" altLang="en-US" sz="2800" i="1" smtClean="0">
                              <a:latin typeface="Cambria Math" panose="02040503050406030204" pitchFamily="18" charset="0"/>
                            </a:rPr>
                            <m:t>指数</m:t>
                          </m:r>
                        </m:den>
                      </m:f>
                    </m:oMath>
                  </m:oMathPara>
                </a14:m>
                <a:endParaRPr lang="en-US" altLang="zh-CN" sz="2800" dirty="0"/>
              </a:p>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𝑆</m:t>
                      </m:r>
                      <m:r>
                        <a:rPr lang="zh-CN" altLang="en-US" sz="2800" i="1">
                          <a:latin typeface="Cambria Math" panose="02040503050406030204" pitchFamily="18" charset="0"/>
                        </a:rPr>
                        <m:t>（</m:t>
                      </m:r>
                      <m:r>
                        <a:rPr lang="zh-CN" altLang="en-US" sz="2800" i="1" smtClean="0">
                          <a:latin typeface="Cambria Math" panose="02040503050406030204" pitchFamily="18" charset="0"/>
                        </a:rPr>
                        <m:t>汇率</m:t>
                      </m:r>
                      <m:r>
                        <a:rPr lang="zh-CN" altLang="en-US" sz="2800" i="1">
                          <a:latin typeface="Cambria Math" panose="02040503050406030204" pitchFamily="18" charset="0"/>
                        </a:rPr>
                        <m:t>变化率）</m:t>
                      </m:r>
                      <m:r>
                        <a:rPr lang="en-US" altLang="zh-CN" sz="2800" b="0" i="1" smtClean="0">
                          <a:latin typeface="Cambria Math" panose="02040503050406030204" pitchFamily="18" charset="0"/>
                        </a:rPr>
                        <m:t>=</m:t>
                      </m:r>
                      <m:r>
                        <a:rPr lang="zh-CN" altLang="en-US"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zh-CN" altLang="en-US" sz="2800" i="1">
                          <a:latin typeface="Cambria Math" panose="02040503050406030204" pitchFamily="18" charset="0"/>
                        </a:rPr>
                        <m:t>本国通胀率</m:t>
                      </m:r>
                      <m:r>
                        <a:rPr lang="en-US" altLang="zh-CN" sz="2800" b="0" i="1" smtClean="0">
                          <a:latin typeface="Cambria Math" panose="02040503050406030204" pitchFamily="18" charset="0"/>
                        </a:rPr>
                        <m:t>)−</m:t>
                      </m:r>
                      <m:r>
                        <a:rPr lang="zh-CN" altLang="en-US" sz="2800" i="1">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𝑡</m:t>
                          </m:r>
                        </m:sub>
                        <m:sup>
                          <m:r>
                            <a:rPr lang="en-US" altLang="zh-CN" sz="2800" b="0" i="1" smtClean="0">
                              <a:latin typeface="Cambria Math" panose="02040503050406030204" pitchFamily="18" charset="0"/>
                            </a:rPr>
                            <m:t>∗</m:t>
                          </m:r>
                        </m:sup>
                      </m:sSubSup>
                      <m:r>
                        <a:rPr lang="en-US" altLang="zh-CN" sz="2800" i="1">
                          <a:latin typeface="Cambria Math" panose="02040503050406030204" pitchFamily="18" charset="0"/>
                        </a:rPr>
                        <m:t>(</m:t>
                      </m:r>
                      <m:r>
                        <a:rPr lang="zh-CN" altLang="en-US" sz="2800" i="1" smtClean="0">
                          <a:latin typeface="Cambria Math" panose="02040503050406030204" pitchFamily="18" charset="0"/>
                        </a:rPr>
                        <m:t>外</m:t>
                      </m:r>
                      <m:r>
                        <a:rPr lang="zh-CN" altLang="en-US" sz="2800" i="1">
                          <a:latin typeface="Cambria Math" panose="02040503050406030204" pitchFamily="18" charset="0"/>
                        </a:rPr>
                        <m:t>国通胀率</m:t>
                      </m:r>
                      <m:r>
                        <a:rPr lang="en-US" altLang="zh-CN" sz="2800" i="1">
                          <a:latin typeface="Cambria Math" panose="02040503050406030204" pitchFamily="18" charset="0"/>
                        </a:rPr>
                        <m:t>)</m:t>
                      </m:r>
                    </m:oMath>
                  </m:oMathPara>
                </a14:m>
                <a:endParaRPr lang="en-US" altLang="zh-CN" sz="2800" dirty="0"/>
              </a:p>
              <a:p>
                <a:r>
                  <a:rPr lang="en-US" altLang="zh-CN" sz="2400" dirty="0">
                    <a:solidFill>
                      <a:srgbClr val="FF0000"/>
                    </a:solidFill>
                  </a:rPr>
                  <a:t>QUESTION:</a:t>
                </a:r>
                <a:r>
                  <a:rPr lang="zh-CN" altLang="en-US" sz="2400" dirty="0">
                    <a:solidFill>
                      <a:srgbClr val="FF0000"/>
                    </a:solidFill>
                  </a:rPr>
                  <a:t>高通胀国家货币会升值还是贬值？</a:t>
                </a:r>
              </a:p>
            </p:txBody>
          </p:sp>
        </mc:Choice>
        <mc:Fallback xmlns="">
          <p:sp>
            <p:nvSpPr>
              <p:cNvPr id="2" name="文本框 1">
                <a:extLst>
                  <a:ext uri="{FF2B5EF4-FFF2-40B4-BE49-F238E27FC236}">
                    <a16:creationId xmlns:a16="http://schemas.microsoft.com/office/drawing/2014/main" id="{922822C5-FF01-4C16-9AF5-893DA2086D96}"/>
                  </a:ext>
                </a:extLst>
              </p:cNvPr>
              <p:cNvSpPr txBox="1">
                <a:spLocks noRot="1" noChangeAspect="1" noMove="1" noResize="1" noEditPoints="1" noAdjustHandles="1" noChangeArrowheads="1" noChangeShapeType="1" noTextEdit="1"/>
              </p:cNvSpPr>
              <p:nvPr/>
            </p:nvSpPr>
            <p:spPr>
              <a:xfrm>
                <a:off x="598187" y="887506"/>
                <a:ext cx="10301282" cy="5566524"/>
              </a:xfrm>
              <a:prstGeom prst="rect">
                <a:avLst/>
              </a:prstGeom>
              <a:blipFill>
                <a:blip r:embed="rId4"/>
                <a:stretch>
                  <a:fillRect l="-1183" t="-1314" b="-1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250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0"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5B02B8-117A-411B-AA3B-39281F629F73}"/>
                  </a:ext>
                </a:extLst>
              </p:cNvPr>
              <p:cNvSpPr txBox="1"/>
              <p:nvPr/>
            </p:nvSpPr>
            <p:spPr>
              <a:xfrm>
                <a:off x="430306" y="1446695"/>
                <a:ext cx="11586753" cy="3964611"/>
              </a:xfrm>
              <a:prstGeom prst="rect">
                <a:avLst/>
              </a:prstGeom>
              <a:noFill/>
            </p:spPr>
            <p:txBody>
              <a:bodyPr wrap="square" rtlCol="0">
                <a:spAutoFit/>
              </a:bodyPr>
              <a:lstStyle/>
              <a:p>
                <a:pPr algn="l"/>
                <a:r>
                  <a:rPr lang="zh-CN" altLang="en-US" sz="2800" dirty="0">
                    <a:solidFill>
                      <a:srgbClr val="FF0000"/>
                    </a:solidFill>
                  </a:rPr>
                  <a:t>☆</a:t>
                </a:r>
                <a:r>
                  <a:rPr lang="zh-CN" altLang="en-US" sz="2800" dirty="0"/>
                  <a:t>若绝对购买力平价成立，相对购买力平价一定成立；若相对购买力平价成立，绝对购买力平价不一定成立。绝对购买力平价成立的前提是一价定律。</a:t>
                </a:r>
                <a:endParaRPr lang="en-US" altLang="zh-CN" sz="2800" dirty="0"/>
              </a:p>
              <a:p>
                <a:pPr algn="l"/>
                <a:endParaRPr lang="en-US" altLang="zh-CN" sz="1400" dirty="0"/>
              </a:p>
              <a:p>
                <a:r>
                  <a:rPr lang="zh-CN" altLang="en-US" sz="2800" dirty="0"/>
                  <a:t>实际汇率</a:t>
                </a:r>
                <a14:m>
                  <m:oMath xmlns:m="http://schemas.openxmlformats.org/officeDocument/2006/math">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𝑃</m:t>
                            </m:r>
                          </m:e>
                          <m:sup>
                            <m:r>
                              <a:rPr lang="en-US" altLang="zh-CN" sz="2800" b="0" i="1" smtClean="0">
                                <a:latin typeface="Cambria Math" panose="02040503050406030204" pitchFamily="18" charset="0"/>
                              </a:rPr>
                              <m:t>∗</m:t>
                            </m:r>
                          </m:sup>
                        </m:sSup>
                      </m:num>
                      <m:den>
                        <m:r>
                          <a:rPr lang="en-US" altLang="zh-CN" sz="2800" b="0" i="1" smtClean="0">
                            <a:latin typeface="Cambria Math" panose="02040503050406030204" pitchFamily="18" charset="0"/>
                          </a:rPr>
                          <m:t>𝑃</m:t>
                        </m:r>
                      </m:den>
                    </m:f>
                  </m:oMath>
                </a14:m>
                <a:r>
                  <a:rPr lang="zh-CN" altLang="en-US" sz="2800" dirty="0"/>
                  <a:t>：若绝对购买力平价成立，则</a:t>
                </a:r>
                <a14:m>
                  <m:oMath xmlns:m="http://schemas.openxmlformats.org/officeDocument/2006/math">
                    <m:r>
                      <a:rPr lang="en-US" altLang="zh-CN" sz="2800" i="1">
                        <a:latin typeface="Cambria Math" panose="02040503050406030204" pitchFamily="18" charset="0"/>
                      </a:rPr>
                      <m:t>𝑒</m:t>
                    </m:r>
                    <m:r>
                      <a:rPr lang="en-US" altLang="zh-CN" sz="2800" i="1">
                        <a:latin typeface="Cambria Math" panose="02040503050406030204" pitchFamily="18" charset="0"/>
                      </a:rPr>
                      <m:t>=</m:t>
                    </m:r>
                    <m:r>
                      <a:rPr lang="en-US" altLang="zh-CN" sz="2800" b="0" i="0" smtClean="0">
                        <a:latin typeface="Cambria Math" panose="02040503050406030204" pitchFamily="18" charset="0"/>
                      </a:rPr>
                      <m:t>1</m:t>
                    </m:r>
                  </m:oMath>
                </a14:m>
                <a:r>
                  <a:rPr lang="zh-CN" altLang="en-US" sz="2800" dirty="0"/>
                  <a:t>；若相对购买力平价成立，则</a:t>
                </a:r>
                <a14:m>
                  <m:oMath xmlns:m="http://schemas.openxmlformats.org/officeDocument/2006/math">
                    <m:r>
                      <a:rPr lang="en-US" altLang="zh-CN" sz="2800" i="1">
                        <a:latin typeface="Cambria Math" panose="02040503050406030204" pitchFamily="18" charset="0"/>
                      </a:rPr>
                      <m:t>𝑒</m:t>
                    </m:r>
                    <m:r>
                      <a:rPr lang="en-US" altLang="zh-CN" sz="2800" i="1">
                        <a:latin typeface="Cambria Math" panose="02040503050406030204" pitchFamily="18" charset="0"/>
                      </a:rPr>
                      <m:t>=</m:t>
                    </m:r>
                    <m:r>
                      <m:rPr>
                        <m:sty m:val="p"/>
                      </m:rPr>
                      <a:rPr lang="en-US" altLang="zh-CN" sz="2800" b="0" i="0" smtClean="0">
                        <a:latin typeface="Cambria Math" panose="02040503050406030204" pitchFamily="18" charset="0"/>
                      </a:rPr>
                      <m:t>K</m:t>
                    </m:r>
                  </m:oMath>
                </a14:m>
                <a:r>
                  <a:rPr lang="zh-CN" altLang="en-US" sz="2800" dirty="0"/>
                  <a:t>（</a:t>
                </a:r>
                <a:r>
                  <a:rPr lang="zh-CN" altLang="en-US" sz="2800" dirty="0">
                    <a:solidFill>
                      <a:srgbClr val="FF0000"/>
                    </a:solidFill>
                  </a:rPr>
                  <a:t>☆</a:t>
                </a:r>
                <a:r>
                  <a:rPr lang="zh-CN" altLang="en-US" sz="2800" dirty="0"/>
                  <a:t>）。</a:t>
                </a:r>
                <a:endParaRPr lang="en-US" altLang="zh-CN" sz="2800" dirty="0"/>
              </a:p>
              <a:p>
                <a:endParaRPr lang="en-US" altLang="zh-CN" sz="1400" dirty="0"/>
              </a:p>
              <a:p>
                <a:r>
                  <a:rPr lang="zh-CN" altLang="en-US" sz="2800" dirty="0"/>
                  <a:t>因此可以通过</a:t>
                </a:r>
                <a:r>
                  <a:rPr lang="zh-CN" altLang="en-US" sz="2800" dirty="0">
                    <a:solidFill>
                      <a:srgbClr val="FF0000"/>
                    </a:solidFill>
                  </a:rPr>
                  <a:t>检验实际汇率的变化率是否为</a:t>
                </a:r>
                <a:r>
                  <a:rPr lang="en-US" altLang="zh-CN" sz="2800" dirty="0">
                    <a:solidFill>
                      <a:srgbClr val="FF0000"/>
                    </a:solidFill>
                  </a:rPr>
                  <a:t>0</a:t>
                </a:r>
                <a:r>
                  <a:rPr lang="zh-CN" altLang="en-US" sz="2800" dirty="0"/>
                  <a:t>来判断购买力平价是否成立。</a:t>
                </a:r>
                <a:endParaRPr lang="en-US" altLang="zh-CN" sz="2800" dirty="0"/>
              </a:p>
              <a:p>
                <a:endParaRPr lang="en-US" altLang="zh-CN" sz="1400" dirty="0"/>
              </a:p>
              <a:p>
                <a:r>
                  <a:rPr lang="zh-CN" altLang="en-US" sz="2800" dirty="0"/>
                  <a:t>相对购买力平价</a:t>
                </a:r>
                <a:r>
                  <a:rPr lang="zh-CN" altLang="en-US" sz="2800" b="1" dirty="0"/>
                  <a:t>优点</a:t>
                </a:r>
                <a:r>
                  <a:rPr lang="zh-CN" altLang="en-US" sz="2800" dirty="0"/>
                  <a:t>：</a:t>
                </a:r>
                <a:r>
                  <a:rPr lang="zh-CN" altLang="en-US" sz="2800" b="1" dirty="0"/>
                  <a:t>用价格指数取代价格水平</a:t>
                </a:r>
                <a:r>
                  <a:rPr lang="zh-CN" altLang="en-US" sz="2800" dirty="0"/>
                  <a:t>，解决数据可得性问题。</a:t>
                </a:r>
                <a:endParaRPr lang="en-US" altLang="zh-CN" sz="2800" dirty="0"/>
              </a:p>
            </p:txBody>
          </p:sp>
        </mc:Choice>
        <mc:Fallback xmlns="">
          <p:sp>
            <p:nvSpPr>
              <p:cNvPr id="2" name="文本框 1">
                <a:extLst>
                  <a:ext uri="{FF2B5EF4-FFF2-40B4-BE49-F238E27FC236}">
                    <a16:creationId xmlns:a16="http://schemas.microsoft.com/office/drawing/2014/main" id="{655B02B8-117A-411B-AA3B-39281F629F73}"/>
                  </a:ext>
                </a:extLst>
              </p:cNvPr>
              <p:cNvSpPr txBox="1">
                <a:spLocks noRot="1" noChangeAspect="1" noMove="1" noResize="1" noEditPoints="1" noAdjustHandles="1" noChangeArrowheads="1" noChangeShapeType="1" noTextEdit="1"/>
              </p:cNvSpPr>
              <p:nvPr/>
            </p:nvSpPr>
            <p:spPr>
              <a:xfrm>
                <a:off x="430306" y="1446695"/>
                <a:ext cx="11586753" cy="3964611"/>
              </a:xfrm>
              <a:prstGeom prst="rect">
                <a:avLst/>
              </a:prstGeom>
              <a:blipFill>
                <a:blip r:embed="rId4"/>
                <a:stretch>
                  <a:fillRect l="-1105" t="-1690" r="-2526" b="-3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112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0"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55B02B8-117A-411B-AA3B-39281F629F73}"/>
              </a:ext>
            </a:extLst>
          </p:cNvPr>
          <p:cNvSpPr txBox="1"/>
          <p:nvPr/>
        </p:nvSpPr>
        <p:spPr>
          <a:xfrm>
            <a:off x="363070" y="967841"/>
            <a:ext cx="11465860" cy="5262979"/>
          </a:xfrm>
          <a:prstGeom prst="rect">
            <a:avLst/>
          </a:prstGeom>
          <a:noFill/>
        </p:spPr>
        <p:txBody>
          <a:bodyPr wrap="square" rtlCol="0">
            <a:spAutoFit/>
          </a:bodyPr>
          <a:lstStyle/>
          <a:p>
            <a:r>
              <a:rPr lang="zh-CN" altLang="en-US" sz="2800" dirty="0"/>
              <a:t>购买力平价理论的</a:t>
            </a:r>
            <a:r>
              <a:rPr lang="zh-CN" altLang="en-US" sz="2800" b="1" dirty="0"/>
              <a:t>缺陷</a:t>
            </a:r>
            <a:r>
              <a:rPr lang="zh-CN" altLang="en-US" sz="2800" dirty="0"/>
              <a:t>：</a:t>
            </a:r>
            <a:endParaRPr lang="en-US" altLang="zh-CN" sz="2800" dirty="0"/>
          </a:p>
          <a:p>
            <a:r>
              <a:rPr lang="zh-CN" altLang="en-US" sz="2800" dirty="0"/>
              <a:t>（</a:t>
            </a:r>
            <a:r>
              <a:rPr lang="en-US" altLang="zh-CN" sz="2800" dirty="0"/>
              <a:t>1</a:t>
            </a:r>
            <a:r>
              <a:rPr lang="zh-CN" altLang="en-US" sz="2800" dirty="0"/>
              <a:t>）绝对购买力平价理论建立在一价定律的基础上，而在现实生活中一价定律难以成立；</a:t>
            </a:r>
            <a:endParaRPr lang="en-US" altLang="zh-CN" sz="2800" dirty="0"/>
          </a:p>
          <a:p>
            <a:r>
              <a:rPr lang="zh-CN" altLang="en-US" sz="2800" b="0" i="0" dirty="0">
                <a:solidFill>
                  <a:srgbClr val="333333"/>
                </a:solidFill>
                <a:effectLst/>
                <a:latin typeface="+mn-ea"/>
              </a:rPr>
              <a:t>（</a:t>
            </a:r>
            <a:r>
              <a:rPr lang="en-US" altLang="zh-CN" sz="2800" b="0" i="0" dirty="0">
                <a:solidFill>
                  <a:srgbClr val="333333"/>
                </a:solidFill>
                <a:effectLst/>
                <a:latin typeface="+mn-ea"/>
              </a:rPr>
              <a:t>2</a:t>
            </a:r>
            <a:r>
              <a:rPr lang="zh-CN" altLang="en-US" sz="2800" b="0" i="0" dirty="0">
                <a:solidFill>
                  <a:srgbClr val="333333"/>
                </a:solidFill>
                <a:effectLst/>
                <a:latin typeface="+mn-ea"/>
              </a:rPr>
              <a:t>）相对购买力平价的基期汇率难以确定，无可靠的标准；</a:t>
            </a:r>
            <a:endParaRPr lang="en-US" altLang="zh-CN" sz="2800" dirty="0"/>
          </a:p>
          <a:p>
            <a:pPr algn="l"/>
            <a:r>
              <a:rPr lang="zh-CN" altLang="en-US" sz="2800" dirty="0"/>
              <a:t>（</a:t>
            </a:r>
            <a:r>
              <a:rPr lang="en-US" altLang="zh-CN" sz="2800" dirty="0"/>
              <a:t>3</a:t>
            </a:r>
            <a:r>
              <a:rPr lang="zh-CN" altLang="en-US" sz="2800" dirty="0"/>
              <a:t>）</a:t>
            </a:r>
            <a:r>
              <a:rPr lang="zh-CN" altLang="en-US" sz="2800" b="0" i="0" dirty="0">
                <a:solidFill>
                  <a:srgbClr val="333333"/>
                </a:solidFill>
                <a:effectLst/>
                <a:latin typeface="+mn-ea"/>
              </a:rPr>
              <a:t>把汇率的变动完全归之于购买力的变化，忽视了其他因素。如国民收入、国际资本流动、生产成本、贸易条件、政治经济局势等对汇率变动的影响</a:t>
            </a:r>
            <a:endParaRPr lang="en-US" altLang="zh-CN" sz="2800" b="0" i="0" dirty="0">
              <a:solidFill>
                <a:srgbClr val="333333"/>
              </a:solidFill>
              <a:effectLst/>
              <a:latin typeface="+mn-ea"/>
            </a:endParaRPr>
          </a:p>
          <a:p>
            <a:pPr algn="l"/>
            <a:r>
              <a:rPr lang="zh-CN" altLang="en-US" sz="2800" b="0" i="0" dirty="0">
                <a:solidFill>
                  <a:srgbClr val="333333"/>
                </a:solidFill>
                <a:effectLst/>
                <a:latin typeface="+mn-ea"/>
              </a:rPr>
              <a:t>（</a:t>
            </a:r>
            <a:r>
              <a:rPr lang="en-US" altLang="zh-CN" sz="2800" b="0" i="0" dirty="0">
                <a:solidFill>
                  <a:srgbClr val="333333"/>
                </a:solidFill>
                <a:effectLst/>
                <a:latin typeface="+mn-ea"/>
              </a:rPr>
              <a:t>4</a:t>
            </a:r>
            <a:r>
              <a:rPr lang="zh-CN" altLang="en-US" sz="2800" b="0" i="0" dirty="0">
                <a:solidFill>
                  <a:srgbClr val="333333"/>
                </a:solidFill>
                <a:effectLst/>
                <a:latin typeface="+mn-ea"/>
              </a:rPr>
              <a:t>）购买力平价理论把价格与汇率之间的关系看做是单向的因果关系，其中价格是因，汇率是果，忽视了汇率变动对购买力的反作用；</a:t>
            </a:r>
            <a:endParaRPr lang="en-US" altLang="zh-CN" sz="2800" b="0" i="0" dirty="0">
              <a:solidFill>
                <a:srgbClr val="333333"/>
              </a:solidFill>
              <a:effectLst/>
              <a:latin typeface="+mn-ea"/>
            </a:endParaRPr>
          </a:p>
          <a:p>
            <a:pPr algn="l"/>
            <a:r>
              <a:rPr lang="zh-CN" altLang="en-US" sz="2800" b="0" i="0" dirty="0">
                <a:solidFill>
                  <a:srgbClr val="333333"/>
                </a:solidFill>
                <a:effectLst/>
                <a:latin typeface="+mn-ea"/>
              </a:rPr>
              <a:t>（</a:t>
            </a:r>
            <a:r>
              <a:rPr lang="en-US" altLang="zh-CN" sz="2800" b="0" i="0" dirty="0">
                <a:solidFill>
                  <a:srgbClr val="333333"/>
                </a:solidFill>
                <a:effectLst/>
                <a:latin typeface="+mn-ea"/>
              </a:rPr>
              <a:t>5</a:t>
            </a:r>
            <a:r>
              <a:rPr lang="zh-CN" altLang="en-US" sz="2800" b="0" i="0" dirty="0">
                <a:solidFill>
                  <a:srgbClr val="333333"/>
                </a:solidFill>
                <a:effectLst/>
                <a:latin typeface="+mn-ea"/>
              </a:rPr>
              <a:t>）商品价格对外部冲击的反应速度明显慢于金融市场价格，因此</a:t>
            </a:r>
            <a:r>
              <a:rPr lang="zh-CN" altLang="en-US" sz="2800" b="0" i="0" dirty="0">
                <a:solidFill>
                  <a:srgbClr val="FF0000"/>
                </a:solidFill>
                <a:effectLst/>
                <a:latin typeface="+mn-ea"/>
              </a:rPr>
              <a:t>只能揭示长期汇率的变动</a:t>
            </a:r>
            <a:r>
              <a:rPr lang="zh-CN" altLang="en-US" sz="2800" b="0" i="0" dirty="0">
                <a:solidFill>
                  <a:srgbClr val="333333"/>
                </a:solidFill>
                <a:effectLst/>
                <a:latin typeface="+mn-ea"/>
              </a:rPr>
              <a:t>，不能反映短期汇率的变化</a:t>
            </a:r>
            <a:r>
              <a:rPr lang="en-US" altLang="zh-CN" sz="2800" b="0" i="0" dirty="0">
                <a:solidFill>
                  <a:srgbClr val="333333"/>
                </a:solidFill>
                <a:effectLst/>
                <a:latin typeface="+mn-ea"/>
              </a:rPr>
              <a:t>;</a:t>
            </a:r>
          </a:p>
          <a:p>
            <a:pPr algn="l"/>
            <a:r>
              <a:rPr lang="zh-CN" altLang="en-US" sz="2800" b="0" i="0" dirty="0">
                <a:solidFill>
                  <a:srgbClr val="333333"/>
                </a:solidFill>
                <a:effectLst/>
                <a:latin typeface="+mn-ea"/>
              </a:rPr>
              <a:t>（</a:t>
            </a:r>
            <a:r>
              <a:rPr lang="en-US" altLang="zh-CN" sz="2800" b="0" i="0" dirty="0">
                <a:solidFill>
                  <a:srgbClr val="333333"/>
                </a:solidFill>
                <a:effectLst/>
                <a:latin typeface="+mn-ea"/>
              </a:rPr>
              <a:t>6</a:t>
            </a:r>
            <a:r>
              <a:rPr lang="zh-CN" altLang="en-US" sz="2800" b="0" i="0" dirty="0">
                <a:solidFill>
                  <a:srgbClr val="333333"/>
                </a:solidFill>
                <a:effectLst/>
                <a:latin typeface="+mn-ea"/>
              </a:rPr>
              <a:t>）购买力平价完全忽视了资本与金融项目差额对汇率的影响。</a:t>
            </a:r>
            <a:endParaRPr lang="en-US" altLang="zh-CN" sz="2800" b="0" i="0" dirty="0">
              <a:solidFill>
                <a:srgbClr val="333333"/>
              </a:solidFill>
              <a:effectLst/>
              <a:latin typeface="+mn-ea"/>
            </a:endParaRPr>
          </a:p>
        </p:txBody>
      </p:sp>
    </p:spTree>
    <p:extLst>
      <p:ext uri="{BB962C8B-B14F-4D97-AF65-F5344CB8AC3E}">
        <p14:creationId xmlns:p14="http://schemas.microsoft.com/office/powerpoint/2010/main" val="761169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0"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 name="组合 3">
            <a:extLst>
              <a:ext uri="{FF2B5EF4-FFF2-40B4-BE49-F238E27FC236}">
                <a16:creationId xmlns:a16="http://schemas.microsoft.com/office/drawing/2014/main" id="{6611FDA4-0A39-4C3C-A759-14A847DD4861}"/>
              </a:ext>
            </a:extLst>
          </p:cNvPr>
          <p:cNvGrpSpPr/>
          <p:nvPr/>
        </p:nvGrpSpPr>
        <p:grpSpPr>
          <a:xfrm>
            <a:off x="227405" y="1047861"/>
            <a:ext cx="11737189" cy="5032233"/>
            <a:chOff x="528918" y="1228398"/>
            <a:chExt cx="11737189" cy="5032233"/>
          </a:xfrm>
        </p:grpSpPr>
        <p:sp>
          <p:nvSpPr>
            <p:cNvPr id="2" name="文本框 1">
              <a:extLst>
                <a:ext uri="{FF2B5EF4-FFF2-40B4-BE49-F238E27FC236}">
                  <a16:creationId xmlns:a16="http://schemas.microsoft.com/office/drawing/2014/main" id="{655B02B8-117A-411B-AA3B-39281F629F73}"/>
                </a:ext>
              </a:extLst>
            </p:cNvPr>
            <p:cNvSpPr txBox="1"/>
            <p:nvPr/>
          </p:nvSpPr>
          <p:spPr>
            <a:xfrm>
              <a:off x="528918" y="1228398"/>
              <a:ext cx="11134165" cy="4401205"/>
            </a:xfrm>
            <a:prstGeom prst="rect">
              <a:avLst/>
            </a:prstGeom>
            <a:noFill/>
          </p:spPr>
          <p:txBody>
            <a:bodyPr wrap="square" rtlCol="0">
              <a:spAutoFit/>
            </a:bodyPr>
            <a:lstStyle/>
            <a:p>
              <a:r>
                <a:rPr lang="zh-CN" altLang="en-US" sz="2800" dirty="0"/>
                <a:t>注</a:t>
              </a:r>
              <a:r>
                <a:rPr lang="zh-CN" altLang="en-US" sz="2800" dirty="0">
                  <a:solidFill>
                    <a:srgbClr val="FF0000"/>
                  </a:solidFill>
                </a:rPr>
                <a:t>☆</a:t>
              </a:r>
              <a:r>
                <a:rPr lang="zh-CN" altLang="en-US" sz="2800" dirty="0"/>
                <a:t>：</a:t>
              </a:r>
              <a:endParaRPr lang="en-US" altLang="zh-CN" sz="2800" dirty="0"/>
            </a:p>
            <a:p>
              <a:r>
                <a:rPr lang="zh-CN" altLang="en-US" sz="2800" dirty="0"/>
                <a:t>（</a:t>
              </a:r>
              <a:r>
                <a:rPr lang="en-US" altLang="zh-CN" sz="2800" dirty="0"/>
                <a:t>1</a:t>
              </a:r>
              <a:r>
                <a:rPr lang="zh-CN" altLang="en-US" sz="2800" dirty="0"/>
                <a:t>）绝对购买力平价描述了价格水平与汇率之间的关系；相对购买力平价描述了通胀率与与汇率变化之间的关系；</a:t>
              </a:r>
              <a:endParaRPr lang="en-US" altLang="zh-CN" sz="2800" dirty="0"/>
            </a:p>
            <a:p>
              <a:r>
                <a:rPr lang="zh-CN" altLang="en-US" sz="2800" dirty="0"/>
                <a:t>（</a:t>
              </a:r>
              <a:r>
                <a:rPr lang="en-US" altLang="zh-CN" sz="2800" dirty="0"/>
                <a:t>2</a:t>
              </a:r>
              <a:r>
                <a:rPr lang="zh-CN" altLang="en-US" sz="2800" dirty="0"/>
                <a:t>）价格指数不可以直接代入绝对购买力平价公式，因为公式中所用的商品篮子应该包括一国所有的商品与服务，而物价指数只能代表部分商品；</a:t>
              </a:r>
              <a:endParaRPr lang="en-US" altLang="zh-CN" sz="2800" dirty="0"/>
            </a:p>
            <a:p>
              <a:r>
                <a:rPr lang="zh-CN" altLang="en-US" sz="2800" dirty="0"/>
                <a:t>（</a:t>
              </a:r>
              <a:r>
                <a:rPr lang="en-US" altLang="zh-CN" sz="2800" dirty="0"/>
                <a:t>3</a:t>
              </a:r>
              <a:r>
                <a:rPr lang="zh-CN" altLang="en-US" sz="2800" dirty="0"/>
                <a:t>）绝对购买力平价考虑的</a:t>
              </a:r>
              <a:r>
                <a:rPr lang="zh-CN" altLang="en-US" sz="2800" dirty="0">
                  <a:solidFill>
                    <a:srgbClr val="FF0000"/>
                  </a:solidFill>
                </a:rPr>
                <a:t>时点现象</a:t>
              </a:r>
              <a:r>
                <a:rPr lang="zh-CN" altLang="en-US" sz="2800" dirty="0"/>
                <a:t>，相对购买力平价考虑的是</a:t>
              </a:r>
              <a:r>
                <a:rPr lang="zh-CN" altLang="en-US" sz="2800" dirty="0">
                  <a:solidFill>
                    <a:srgbClr val="FF0000"/>
                  </a:solidFill>
                </a:rPr>
                <a:t>时期现象</a:t>
              </a:r>
              <a:r>
                <a:rPr lang="zh-CN" altLang="en-US" sz="2800" dirty="0"/>
                <a:t>；</a:t>
              </a:r>
              <a:endParaRPr lang="en-US" altLang="zh-CN" sz="2800" dirty="0"/>
            </a:p>
            <a:p>
              <a:r>
                <a:rPr lang="zh-CN" altLang="en-US" sz="2800" dirty="0"/>
                <a:t>（</a:t>
              </a:r>
              <a:r>
                <a:rPr lang="en-US" altLang="zh-CN" sz="2800" dirty="0"/>
                <a:t>4</a:t>
              </a:r>
              <a:r>
                <a:rPr lang="zh-CN" altLang="en-US" sz="2800" dirty="0"/>
                <a:t>）购买力平价论以货币数量理论为基础，以货币数量变化引起的价格及单位货币购买力的变化来解释汇率的变动。</a:t>
              </a:r>
              <a:endParaRPr lang="en-US" altLang="zh-CN" sz="2800" dirty="0"/>
            </a:p>
          </p:txBody>
        </p:sp>
        <p:sp>
          <p:nvSpPr>
            <p:cNvPr id="3" name="文本框 2">
              <a:extLst>
                <a:ext uri="{FF2B5EF4-FFF2-40B4-BE49-F238E27FC236}">
                  <a16:creationId xmlns:a16="http://schemas.microsoft.com/office/drawing/2014/main" id="{12172D6F-8BE4-4636-A4D5-0244EDFC8AA5}"/>
                </a:ext>
              </a:extLst>
            </p:cNvPr>
            <p:cNvSpPr txBox="1"/>
            <p:nvPr/>
          </p:nvSpPr>
          <p:spPr>
            <a:xfrm>
              <a:off x="646256" y="5737411"/>
              <a:ext cx="11619851" cy="523220"/>
            </a:xfrm>
            <a:prstGeom prst="rect">
              <a:avLst/>
            </a:prstGeom>
            <a:noFill/>
          </p:spPr>
          <p:txBody>
            <a:bodyPr wrap="square" rtlCol="0">
              <a:spAutoFit/>
            </a:bodyPr>
            <a:lstStyle/>
            <a:p>
              <a:pPr algn="l"/>
              <a:r>
                <a:rPr lang="zh-CN" altLang="en-US" sz="2800" dirty="0"/>
                <a:t>巴拉萨</a:t>
              </a:r>
              <a:r>
                <a:rPr lang="en-US" altLang="zh-CN" sz="2800" dirty="0"/>
                <a:t>-</a:t>
              </a:r>
              <a:r>
                <a:rPr lang="zh-CN" altLang="en-US" sz="2800" dirty="0"/>
                <a:t>萨缪尔理论：解释了发达国家非贸易品价格偏高的现象。（</a:t>
              </a:r>
              <a:r>
                <a:rPr lang="zh-CN" altLang="en-US" sz="2800" dirty="0">
                  <a:solidFill>
                    <a:srgbClr val="FF0000"/>
                  </a:solidFill>
                </a:rPr>
                <a:t>了解</a:t>
              </a:r>
              <a:r>
                <a:rPr lang="zh-CN" altLang="en-US" sz="2800" dirty="0"/>
                <a:t>）</a:t>
              </a:r>
            </a:p>
          </p:txBody>
        </p:sp>
      </p:grpSp>
    </p:spTree>
    <p:extLst>
      <p:ext uri="{BB962C8B-B14F-4D97-AF65-F5344CB8AC3E}">
        <p14:creationId xmlns:p14="http://schemas.microsoft.com/office/powerpoint/2010/main" val="983403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C75C54D-149B-484C-B345-D399FC9AAFFF}"/>
              </a:ext>
            </a:extLst>
          </p:cNvPr>
          <p:cNvSpPr txBox="1"/>
          <p:nvPr/>
        </p:nvSpPr>
        <p:spPr>
          <a:xfrm>
            <a:off x="378516" y="1147424"/>
            <a:ext cx="11434967" cy="4832092"/>
          </a:xfrm>
          <a:prstGeom prst="rect">
            <a:avLst/>
          </a:prstGeom>
          <a:noFill/>
        </p:spPr>
        <p:txBody>
          <a:bodyPr wrap="square" rtlCol="0">
            <a:spAutoFit/>
          </a:bodyPr>
          <a:lstStyle/>
          <a:p>
            <a:pPr algn="l"/>
            <a:r>
              <a:rPr lang="zh-CN" altLang="en-US" sz="2800" b="1" dirty="0"/>
              <a:t>利率平价论</a:t>
            </a:r>
            <a:r>
              <a:rPr lang="zh-CN" altLang="en-US" sz="2800" dirty="0"/>
              <a:t>：凯恩斯</a:t>
            </a:r>
            <a:endParaRPr lang="en-US" altLang="zh-CN" sz="2800" dirty="0"/>
          </a:p>
          <a:p>
            <a:pPr algn="l"/>
            <a:endParaRPr lang="en-US" altLang="zh-CN" sz="1400" dirty="0"/>
          </a:p>
          <a:p>
            <a:pPr algn="l"/>
            <a:r>
              <a:rPr lang="zh-CN" altLang="en-US" sz="2800" b="1" dirty="0"/>
              <a:t>主要观点</a:t>
            </a:r>
            <a:r>
              <a:rPr lang="zh-CN" altLang="en-US" sz="2800" dirty="0"/>
              <a:t>：</a:t>
            </a:r>
            <a:endParaRPr lang="en-US" altLang="zh-CN" sz="2800" dirty="0"/>
          </a:p>
          <a:p>
            <a:pPr algn="l"/>
            <a:r>
              <a:rPr lang="zh-CN" altLang="en-US" sz="2800" dirty="0"/>
              <a:t>（</a:t>
            </a:r>
            <a:r>
              <a:rPr lang="en-US" altLang="zh-CN" sz="2800" dirty="0"/>
              <a:t>1</a:t>
            </a:r>
            <a:r>
              <a:rPr lang="zh-CN" altLang="en-US" sz="2800" dirty="0"/>
              <a:t>）货币是一种金融资产，外汇市场上的套汇行为会驱使两种货币收益率趋同；</a:t>
            </a:r>
            <a:endParaRPr lang="en-US" altLang="zh-CN" sz="2800" dirty="0"/>
          </a:p>
          <a:p>
            <a:pPr algn="l"/>
            <a:r>
              <a:rPr lang="zh-CN" altLang="en-US" sz="2800" dirty="0"/>
              <a:t>（</a:t>
            </a:r>
            <a:r>
              <a:rPr lang="en-US" altLang="zh-CN" sz="2800" dirty="0"/>
              <a:t>2</a:t>
            </a:r>
            <a:r>
              <a:rPr lang="zh-CN" altLang="en-US" sz="2800" dirty="0"/>
              <a:t>）远期差价由两国利差决定，</a:t>
            </a:r>
            <a:r>
              <a:rPr lang="zh-CN" altLang="en-US" sz="2800" dirty="0">
                <a:solidFill>
                  <a:srgbClr val="FF0000"/>
                </a:solidFill>
              </a:rPr>
              <a:t>高利率国家货币在远期市场上贴水，低利率国家货币在远期市场上升水</a:t>
            </a:r>
            <a:r>
              <a:rPr lang="zh-CN" altLang="en-US" sz="2800" dirty="0"/>
              <a:t>。</a:t>
            </a:r>
            <a:endParaRPr lang="en-US" altLang="zh-CN" sz="2800" dirty="0"/>
          </a:p>
          <a:p>
            <a:pPr algn="l"/>
            <a:endParaRPr lang="en-US" altLang="zh-CN" sz="1400" dirty="0"/>
          </a:p>
          <a:p>
            <a:pPr algn="l"/>
            <a:r>
              <a:rPr lang="zh-CN" altLang="en-US" sz="2800" b="1" dirty="0"/>
              <a:t>两种形式</a:t>
            </a:r>
            <a:r>
              <a:rPr lang="zh-CN" altLang="en-US" sz="2800" dirty="0"/>
              <a:t>：</a:t>
            </a:r>
            <a:endParaRPr lang="en-US" altLang="zh-CN" sz="2800" dirty="0"/>
          </a:p>
          <a:p>
            <a:pPr algn="l"/>
            <a:r>
              <a:rPr lang="zh-CN" altLang="en-US" sz="2800" dirty="0"/>
              <a:t>（</a:t>
            </a:r>
            <a:r>
              <a:rPr lang="en-US" altLang="zh-CN" sz="2800" dirty="0"/>
              <a:t>1</a:t>
            </a:r>
            <a:r>
              <a:rPr lang="zh-CN" altLang="en-US" sz="2800" dirty="0"/>
              <a:t>）抵补利率平价论：通过买卖远期外汇得以规避汇率风险；</a:t>
            </a:r>
            <a:endParaRPr lang="en-US" altLang="zh-CN" sz="2800" dirty="0"/>
          </a:p>
          <a:p>
            <a:pPr algn="l"/>
            <a:r>
              <a:rPr lang="zh-CN" altLang="en-US" sz="2800" dirty="0"/>
              <a:t>（</a:t>
            </a:r>
            <a:r>
              <a:rPr lang="en-US" altLang="zh-CN" sz="2800" dirty="0"/>
              <a:t>2</a:t>
            </a:r>
            <a:r>
              <a:rPr lang="zh-CN" altLang="en-US" sz="2800" dirty="0"/>
              <a:t>）无抵补利率平价论：不在远期进行反向外汇交易，收益率取决于投资者的投资预期。</a:t>
            </a:r>
            <a:endParaRPr lang="en-US" altLang="zh-CN" sz="2800" dirty="0"/>
          </a:p>
        </p:txBody>
      </p:sp>
    </p:spTree>
    <p:extLst>
      <p:ext uri="{BB962C8B-B14F-4D97-AF65-F5344CB8AC3E}">
        <p14:creationId xmlns:p14="http://schemas.microsoft.com/office/powerpoint/2010/main" val="371589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C75C54D-149B-484C-B345-D399FC9AAFFF}"/>
              </a:ext>
            </a:extLst>
          </p:cNvPr>
          <p:cNvSpPr txBox="1"/>
          <p:nvPr/>
        </p:nvSpPr>
        <p:spPr>
          <a:xfrm>
            <a:off x="378516" y="1874728"/>
            <a:ext cx="11434967" cy="3108543"/>
          </a:xfrm>
          <a:prstGeom prst="rect">
            <a:avLst/>
          </a:prstGeom>
          <a:noFill/>
        </p:spPr>
        <p:txBody>
          <a:bodyPr wrap="square" rtlCol="0">
            <a:spAutoFit/>
          </a:bodyPr>
          <a:lstStyle/>
          <a:p>
            <a:pPr algn="l"/>
            <a:r>
              <a:rPr lang="zh-CN" altLang="en-US" sz="2800" dirty="0"/>
              <a:t>利率平价论与购买力平价论的区别与联系：</a:t>
            </a:r>
            <a:endParaRPr lang="en-US" altLang="zh-CN" sz="2800" dirty="0"/>
          </a:p>
          <a:p>
            <a:pPr algn="l"/>
            <a:r>
              <a:rPr lang="zh-CN" altLang="en-US" sz="2800" dirty="0"/>
              <a:t>（</a:t>
            </a:r>
            <a:r>
              <a:rPr lang="en-US" altLang="zh-CN" sz="2800" dirty="0"/>
              <a:t>1</a:t>
            </a:r>
            <a:r>
              <a:rPr lang="zh-CN" altLang="en-US" sz="2800" dirty="0"/>
              <a:t>）购买力平价论研究视野长达数年，而利率平价论短至数周最长</a:t>
            </a:r>
            <a:r>
              <a:rPr lang="en-US" altLang="zh-CN" sz="2800" dirty="0"/>
              <a:t>1</a:t>
            </a:r>
            <a:r>
              <a:rPr lang="zh-CN" altLang="en-US" sz="2800" dirty="0"/>
              <a:t>年，只研究汇率的短期成因；</a:t>
            </a:r>
            <a:endParaRPr lang="en-US" altLang="zh-CN" sz="2800" dirty="0"/>
          </a:p>
          <a:p>
            <a:pPr algn="l"/>
            <a:r>
              <a:rPr lang="zh-CN" altLang="en-US" sz="2800" dirty="0"/>
              <a:t>（</a:t>
            </a:r>
            <a:r>
              <a:rPr lang="en-US" altLang="zh-CN" sz="2800" dirty="0"/>
              <a:t>2</a:t>
            </a:r>
            <a:r>
              <a:rPr lang="zh-CN" altLang="en-US" sz="2800" dirty="0"/>
              <a:t>）购买力平价论假设商品价格自由变动，利率平价论则假定商品价格具有粘性；实验检验证明，商品价格长期内自由变动，而在短期内往往存在粘性。</a:t>
            </a:r>
            <a:endParaRPr lang="en-US" altLang="zh-CN" sz="2800" dirty="0"/>
          </a:p>
          <a:p>
            <a:pPr algn="l"/>
            <a:r>
              <a:rPr lang="zh-CN" altLang="en-US" sz="2800" dirty="0"/>
              <a:t>（</a:t>
            </a:r>
            <a:r>
              <a:rPr lang="en-US" altLang="zh-CN" sz="2800" dirty="0"/>
              <a:t>3</a:t>
            </a:r>
            <a:r>
              <a:rPr lang="zh-CN" altLang="en-US" sz="2800" dirty="0"/>
              <a:t>）两种理论具有互补作用</a:t>
            </a:r>
          </a:p>
        </p:txBody>
      </p:sp>
    </p:spTree>
    <p:extLst>
      <p:ext uri="{BB962C8B-B14F-4D97-AF65-F5344CB8AC3E}">
        <p14:creationId xmlns:p14="http://schemas.microsoft.com/office/powerpoint/2010/main" val="146231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5189213" cy="687948"/>
            <a:chOff x="3993858" y="1478759"/>
            <a:chExt cx="5189213"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国际收支理论与学说</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4265883" cy="687948"/>
            <a:chOff x="3993858" y="1478759"/>
            <a:chExt cx="4265883"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347786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汇率理论与学说</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B84FA62-9A51-454D-8036-A9884DDABEFD}"/>
                  </a:ext>
                </a:extLst>
              </p:cNvPr>
              <p:cNvSpPr txBox="1"/>
              <p:nvPr/>
            </p:nvSpPr>
            <p:spPr>
              <a:xfrm>
                <a:off x="654424" y="1046851"/>
                <a:ext cx="11268635" cy="5066387"/>
              </a:xfrm>
              <a:prstGeom prst="rect">
                <a:avLst/>
              </a:prstGeom>
              <a:noFill/>
            </p:spPr>
            <p:txBody>
              <a:bodyPr wrap="square" rtlCol="0">
                <a:spAutoFit/>
              </a:bodyPr>
              <a:lstStyle/>
              <a:p>
                <a:pPr algn="l"/>
                <a:r>
                  <a:rPr lang="zh-CN" altLang="en-US" sz="2800" b="1" dirty="0"/>
                  <a:t>抵补利率平价（</a:t>
                </a:r>
                <a:r>
                  <a:rPr lang="en-US" altLang="zh-CN" sz="2800" b="1" dirty="0"/>
                  <a:t>CIRP</a:t>
                </a:r>
                <a:r>
                  <a:rPr lang="zh-CN" altLang="en-US" sz="2800" b="1" dirty="0"/>
                  <a:t>）</a:t>
                </a:r>
                <a:r>
                  <a:rPr lang="zh-CN" altLang="en-US" sz="2800" dirty="0"/>
                  <a:t>：</a:t>
                </a:r>
                <a:endParaRPr lang="en-US" altLang="zh-CN" sz="2800" dirty="0"/>
              </a:p>
              <a:p>
                <a:pPr algn="l"/>
                <a:r>
                  <a:rPr lang="zh-CN" altLang="en-US" sz="2800" dirty="0"/>
                  <a:t>①</a:t>
                </a:r>
                <a:r>
                  <a:rPr lang="zh-CN" altLang="en-US" sz="2800" b="1" dirty="0"/>
                  <a:t>一般形式</a:t>
                </a:r>
                <a:r>
                  <a:rPr lang="zh-CN" altLang="en-US" sz="2800" dirty="0"/>
                  <a:t>：套利者将低利率国家货币兑换成高利率国家货币，赚取利差的同时在远期进行反向外汇交易。</a:t>
                </a:r>
                <a:endParaRPr lang="en-US" altLang="zh-CN" sz="2800" dirty="0"/>
              </a:p>
              <a:p>
                <a:pPr algn="l"/>
                <a:r>
                  <a:rPr lang="zh-CN" altLang="en-US" sz="2800" dirty="0"/>
                  <a:t>②</a:t>
                </a:r>
                <a:r>
                  <a:rPr lang="zh-CN" altLang="en-US" sz="2800" b="1" dirty="0"/>
                  <a:t>公式</a:t>
                </a:r>
                <a:r>
                  <a:rPr lang="zh-CN" altLang="en-US" sz="2800" dirty="0"/>
                  <a:t>：一笔资金投资于本币资产或者外币资产，到期所得折算成本币应该相等。</a:t>
                </a:r>
                <a14:m>
                  <m:oMath xmlns:m="http://schemas.openxmlformats.org/officeDocument/2006/math">
                    <m:r>
                      <a:rPr lang="zh-CN" altLang="en-US" sz="2800" b="0" i="1" dirty="0">
                        <a:latin typeface="Cambria Math" panose="02040503050406030204" pitchFamily="18" charset="0"/>
                      </a:rPr>
                      <m:t>→</m:t>
                    </m:r>
                    <m:r>
                      <a:rPr lang="zh-CN" altLang="en-US" sz="2800" i="1" dirty="0" smtClean="0">
                        <a:latin typeface="Cambria Math" panose="02040503050406030204" pitchFamily="18" charset="0"/>
                      </a:rPr>
                      <m:t>直接</m:t>
                    </m:r>
                    <m:r>
                      <a:rPr lang="zh-CN" altLang="en-US" sz="2800" i="1" dirty="0">
                        <a:latin typeface="Cambria Math" panose="02040503050406030204" pitchFamily="18" charset="0"/>
                      </a:rPr>
                      <m:t>标价法</m:t>
                    </m:r>
                    <m:r>
                      <a:rPr lang="zh-CN" altLang="en-US" sz="2800" i="1" dirty="0"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0"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𝑡</m:t>
                            </m:r>
                          </m:sub>
                        </m:sSub>
                      </m:den>
                    </m:f>
                    <m:r>
                      <a:rPr lang="en-US" altLang="zh-CN" sz="2800" b="0" i="1" smtClean="0">
                        <a:latin typeface="Cambria Math" panose="02040503050406030204" pitchFamily="18" charset="0"/>
                      </a:rPr>
                      <m:t>(1+</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oMath>
                </a14:m>
                <a:endParaRPr lang="en-US" altLang="zh-CN" sz="2800" dirty="0"/>
              </a:p>
              <a:p>
                <a:pPr algn="l"/>
                <a:r>
                  <a:rPr lang="zh-CN" altLang="en-US" sz="2800" dirty="0"/>
                  <a:t>③</a:t>
                </a:r>
                <a:r>
                  <a:rPr lang="zh-CN" altLang="en-US" sz="2800" b="1" dirty="0"/>
                  <a:t>成立条件</a:t>
                </a:r>
                <a:r>
                  <a:rPr lang="zh-CN" altLang="en-US" sz="2800" dirty="0"/>
                  <a:t>：（</a:t>
                </a:r>
                <a:r>
                  <a:rPr lang="en-US" altLang="zh-CN" sz="2800" dirty="0"/>
                  <a:t>1</a:t>
                </a:r>
                <a:r>
                  <a:rPr lang="zh-CN" altLang="en-US" sz="2800" dirty="0"/>
                  <a:t>）投资者都采取抛补套利方式；</a:t>
                </a:r>
                <a:endParaRPr lang="en-US" altLang="zh-CN" sz="2800" dirty="0"/>
              </a:p>
              <a:p>
                <a:pPr algn="l"/>
                <a:r>
                  <a:rPr lang="en-US" altLang="zh-CN" sz="2800" dirty="0"/>
                  <a:t>                      </a:t>
                </a:r>
                <a:r>
                  <a:rPr lang="zh-CN" altLang="en-US" sz="2800" dirty="0"/>
                  <a:t>（</a:t>
                </a:r>
                <a:r>
                  <a:rPr lang="en-US" altLang="zh-CN" sz="2800" dirty="0"/>
                  <a:t>2</a:t>
                </a:r>
                <a:r>
                  <a:rPr lang="zh-CN" altLang="en-US" sz="2800" dirty="0"/>
                  <a:t>）套利交易成本为</a:t>
                </a:r>
                <a:r>
                  <a:rPr lang="en-US" altLang="zh-CN" sz="2800" dirty="0"/>
                  <a:t>0</a:t>
                </a:r>
                <a:r>
                  <a:rPr lang="zh-CN" altLang="en-US" sz="2800" dirty="0"/>
                  <a:t>；</a:t>
                </a:r>
                <a:endParaRPr lang="en-US" altLang="zh-CN" sz="2800" dirty="0"/>
              </a:p>
              <a:p>
                <a:pPr algn="l"/>
                <a:r>
                  <a:rPr lang="en-US" altLang="zh-CN" sz="2800" dirty="0"/>
                  <a:t>                      </a:t>
                </a:r>
                <a:r>
                  <a:rPr lang="zh-CN" altLang="en-US" sz="2800" dirty="0"/>
                  <a:t>（</a:t>
                </a:r>
                <a:r>
                  <a:rPr lang="en-US" altLang="zh-CN" sz="2800" dirty="0"/>
                  <a:t>3</a:t>
                </a:r>
                <a:r>
                  <a:rPr lang="zh-CN" altLang="en-US" sz="2800" dirty="0"/>
                  <a:t>）资金自由流动；</a:t>
                </a:r>
                <a:endParaRPr lang="en-US" altLang="zh-CN" sz="2800" dirty="0"/>
              </a:p>
              <a:p>
                <a:pPr algn="l"/>
                <a:r>
                  <a:rPr lang="en-US" altLang="zh-CN" sz="2800" dirty="0"/>
                  <a:t>                      </a:t>
                </a:r>
                <a:r>
                  <a:rPr lang="zh-CN" altLang="en-US" sz="2800" dirty="0"/>
                  <a:t>（</a:t>
                </a:r>
                <a:r>
                  <a:rPr lang="en-US" altLang="zh-CN" sz="2800" dirty="0"/>
                  <a:t>4</a:t>
                </a:r>
                <a:r>
                  <a:rPr lang="zh-CN" altLang="en-US" sz="2800" dirty="0"/>
                  <a:t>）套利的资金供给无限</a:t>
                </a:r>
                <a:endParaRPr lang="en-US" altLang="zh-CN" sz="2800" dirty="0"/>
              </a:p>
              <a:p>
                <a:pPr algn="l"/>
                <a:r>
                  <a:rPr lang="zh-CN" altLang="en-US" sz="2800" dirty="0"/>
                  <a:t>④</a:t>
                </a:r>
                <a:r>
                  <a:rPr lang="zh-CN" altLang="en-US" sz="2800" b="1" dirty="0"/>
                  <a:t>结论</a:t>
                </a:r>
                <a:r>
                  <a:rPr lang="zh-CN" altLang="en-US" sz="2800" dirty="0"/>
                  <a:t>：两国远期汇率变动等于近似等于两国利差；且</a:t>
                </a:r>
                <a:r>
                  <a:rPr lang="zh-CN" altLang="en-US" sz="2800" dirty="0">
                    <a:solidFill>
                      <a:srgbClr val="FF0000"/>
                    </a:solidFill>
                  </a:rPr>
                  <a:t>高利率国家货币远期贴水</a:t>
                </a:r>
                <a:r>
                  <a:rPr lang="zh-CN" altLang="en-US" sz="2800" dirty="0"/>
                  <a:t>。</a:t>
                </a:r>
              </a:p>
            </p:txBody>
          </p:sp>
        </mc:Choice>
        <mc:Fallback xmlns="">
          <p:sp>
            <p:nvSpPr>
              <p:cNvPr id="3" name="文本框 2">
                <a:extLst>
                  <a:ext uri="{FF2B5EF4-FFF2-40B4-BE49-F238E27FC236}">
                    <a16:creationId xmlns:a16="http://schemas.microsoft.com/office/drawing/2014/main" id="{7B84FA62-9A51-454D-8036-A9884DDABEFD}"/>
                  </a:ext>
                </a:extLst>
              </p:cNvPr>
              <p:cNvSpPr txBox="1">
                <a:spLocks noRot="1" noChangeAspect="1" noMove="1" noResize="1" noEditPoints="1" noAdjustHandles="1" noChangeArrowheads="1" noChangeShapeType="1" noTextEdit="1"/>
              </p:cNvSpPr>
              <p:nvPr/>
            </p:nvSpPr>
            <p:spPr>
              <a:xfrm>
                <a:off x="654424" y="1046851"/>
                <a:ext cx="11268635" cy="5066387"/>
              </a:xfrm>
              <a:prstGeom prst="rect">
                <a:avLst/>
              </a:prstGeom>
              <a:blipFill>
                <a:blip r:embed="rId4"/>
                <a:stretch>
                  <a:fillRect l="-1082" t="-1444" r="-270" b="-2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556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B84FA62-9A51-454D-8036-A9884DDABEFD}"/>
                  </a:ext>
                </a:extLst>
              </p:cNvPr>
              <p:cNvSpPr txBox="1"/>
              <p:nvPr/>
            </p:nvSpPr>
            <p:spPr>
              <a:xfrm>
                <a:off x="654424" y="1270968"/>
                <a:ext cx="11268635" cy="3987695"/>
              </a:xfrm>
              <a:prstGeom prst="rect">
                <a:avLst/>
              </a:prstGeom>
              <a:noFill/>
            </p:spPr>
            <p:txBody>
              <a:bodyPr wrap="square" rtlCol="0">
                <a:spAutoFit/>
              </a:bodyPr>
              <a:lstStyle/>
              <a:p>
                <a:pPr algn="l"/>
                <a:r>
                  <a:rPr lang="zh-CN" altLang="en-US" sz="2800" b="1" dirty="0"/>
                  <a:t>抵补利率平价（</a:t>
                </a:r>
                <a:r>
                  <a:rPr lang="en-US" altLang="zh-CN" sz="2800" b="1" dirty="0"/>
                  <a:t>CIRP</a:t>
                </a:r>
                <a:r>
                  <a:rPr lang="zh-CN" altLang="en-US" sz="2800" b="1" dirty="0"/>
                  <a:t>）</a:t>
                </a:r>
                <a:r>
                  <a:rPr lang="zh-CN" altLang="en-US" sz="2800" dirty="0"/>
                  <a:t>：</a:t>
                </a:r>
                <a:endParaRPr lang="en-US" altLang="zh-CN" sz="1400" dirty="0"/>
              </a:p>
              <a:p>
                <a:pPr algn="l"/>
                <a:r>
                  <a:rPr lang="zh-CN" altLang="en-US" sz="2800" dirty="0"/>
                  <a:t>⑤</a:t>
                </a:r>
                <a:r>
                  <a:rPr lang="zh-CN" altLang="en-US" sz="2800" b="1" dirty="0"/>
                  <a:t>缺陷</a:t>
                </a:r>
                <a:r>
                  <a:rPr lang="zh-CN" altLang="en-US" sz="2800" dirty="0"/>
                  <a:t>：（</a:t>
                </a:r>
                <a:r>
                  <a:rPr lang="en-US" altLang="zh-CN" sz="2800" dirty="0"/>
                  <a:t>1</a:t>
                </a:r>
                <a:r>
                  <a:rPr lang="zh-CN" altLang="en-US" sz="2800" dirty="0"/>
                  <a:t>）忽略了交易成本；</a:t>
                </a:r>
                <a:endParaRPr lang="en-US" altLang="zh-CN" sz="2800" dirty="0"/>
              </a:p>
              <a:p>
                <a:pPr algn="l"/>
                <a:r>
                  <a:rPr lang="en-US" altLang="zh-CN" sz="2800" dirty="0"/>
                  <a:t>               </a:t>
                </a:r>
                <a:r>
                  <a:rPr lang="zh-CN" altLang="en-US" sz="2800" dirty="0"/>
                  <a:t>（</a:t>
                </a:r>
                <a:r>
                  <a:rPr lang="en-US" altLang="zh-CN" sz="2800" dirty="0"/>
                  <a:t>2</a:t>
                </a:r>
                <a:r>
                  <a:rPr lang="zh-CN" altLang="en-US" sz="2800" dirty="0"/>
                  <a:t>）资本不一定可以完全自由流动；</a:t>
                </a:r>
                <a:endParaRPr lang="en-US" altLang="zh-CN" sz="2800" dirty="0"/>
              </a:p>
              <a:p>
                <a:pPr algn="l"/>
                <a:r>
                  <a:rPr lang="zh-CN" altLang="en-US" sz="2800" dirty="0"/>
                  <a:t>               （</a:t>
                </a:r>
                <a:r>
                  <a:rPr lang="en-US" altLang="zh-CN" sz="2800" dirty="0"/>
                  <a:t>3</a:t>
                </a:r>
                <a:r>
                  <a:rPr lang="zh-CN" altLang="en-US" sz="2800" dirty="0"/>
                  <a:t>）假定套利规模无限大。</a:t>
                </a:r>
                <a:endParaRPr lang="en-US" altLang="zh-CN" sz="2800" dirty="0"/>
              </a:p>
              <a:p>
                <a:pPr algn="l"/>
                <a:endParaRPr lang="en-US" altLang="zh-CN" sz="1400" dirty="0"/>
              </a:p>
              <a:p>
                <a:pPr algn="l"/>
                <a:endParaRPr lang="en-US" altLang="zh-CN" sz="1400" dirty="0"/>
              </a:p>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𝑡</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up>
                              <m:r>
                                <a:rPr lang="en-US" altLang="zh-CN" sz="2800" b="0" i="1" smtClean="0">
                                  <a:latin typeface="Cambria Math" panose="02040503050406030204" pitchFamily="18" charset="0"/>
                                </a:rPr>
                                <m:t>∗</m:t>
                              </m:r>
                            </m:sup>
                          </m:sSubSup>
                        </m:num>
                        <m:den>
                          <m:r>
                            <a:rPr lang="en-US" altLang="zh-CN" sz="2800" b="0" i="1" smtClean="0">
                              <a:latin typeface="Cambria Math" panose="02040503050406030204" pitchFamily="18" charset="0"/>
                            </a:rPr>
                            <m:t>1+</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oMath>
                  </m:oMathPara>
                </a14:m>
                <a:endParaRPr lang="en-US" altLang="zh-CN" sz="2800" dirty="0"/>
              </a:p>
              <a:p>
                <a:r>
                  <a:rPr lang="zh-CN" altLang="en-US" sz="2800" dirty="0"/>
                  <a:t>                      即</a:t>
                </a:r>
                <a14:m>
                  <m:oMath xmlns:m="http://schemas.openxmlformats.org/officeDocument/2006/math">
                    <m:r>
                      <a:rPr lang="zh-CN" altLang="en-US" sz="2800" i="1" dirty="0">
                        <a:latin typeface="Cambria Math" panose="02040503050406030204" pitchFamily="18" charset="0"/>
                      </a:rPr>
                      <m:t>：</m:t>
                    </m:r>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远期</m:t>
                        </m:r>
                        <m:r>
                          <a:rPr lang="zh-CN" altLang="en-US" sz="2800" i="1" smtClean="0">
                            <a:latin typeface="Cambria Math" panose="02040503050406030204" pitchFamily="18" charset="0"/>
                          </a:rPr>
                          <m:t>汇率</m:t>
                        </m:r>
                        <m:r>
                          <a:rPr lang="en-US" altLang="zh-CN" sz="2800" b="0" i="1" smtClean="0">
                            <a:latin typeface="Cambria Math" panose="02040503050406030204" pitchFamily="18" charset="0"/>
                          </a:rPr>
                          <m:t>−</m:t>
                        </m:r>
                        <m:r>
                          <a:rPr lang="zh-CN" altLang="en-US" sz="2800" i="1">
                            <a:latin typeface="Cambria Math" panose="02040503050406030204" pitchFamily="18" charset="0"/>
                          </a:rPr>
                          <m:t>即期汇率</m:t>
                        </m:r>
                      </m:num>
                      <m:den>
                        <m:r>
                          <a:rPr lang="zh-CN" altLang="en-US" sz="2800" i="1">
                            <a:latin typeface="Cambria Math" panose="02040503050406030204" pitchFamily="18" charset="0"/>
                          </a:rPr>
                          <m:t>即期汇率</m:t>
                        </m:r>
                      </m:den>
                    </m:f>
                    <m:r>
                      <a:rPr lang="en-US" altLang="zh-CN" sz="2800" i="1">
                        <a:latin typeface="Cambria Math" panose="02040503050406030204" pitchFamily="18" charset="0"/>
                        <a:ea typeface="Cambria Math" panose="02040503050406030204" pitchFamily="18" charset="0"/>
                      </a:rPr>
                      <m:t>≈</m:t>
                    </m:r>
                  </m:oMath>
                </a14:m>
                <a:r>
                  <a:rPr lang="zh-CN" altLang="en-US" sz="2800" dirty="0"/>
                  <a:t>本币利率</a:t>
                </a:r>
                <a:r>
                  <a:rPr lang="en-US" altLang="zh-CN" sz="2800" dirty="0"/>
                  <a:t>-</a:t>
                </a:r>
                <a:r>
                  <a:rPr lang="zh-CN" altLang="en-US" sz="2800" dirty="0"/>
                  <a:t>外币利率</a:t>
                </a:r>
                <a:endParaRPr lang="en-US" altLang="zh-CN" sz="2800" dirty="0"/>
              </a:p>
            </p:txBody>
          </p:sp>
        </mc:Choice>
        <mc:Fallback xmlns="">
          <p:sp>
            <p:nvSpPr>
              <p:cNvPr id="3" name="文本框 2">
                <a:extLst>
                  <a:ext uri="{FF2B5EF4-FFF2-40B4-BE49-F238E27FC236}">
                    <a16:creationId xmlns:a16="http://schemas.microsoft.com/office/drawing/2014/main" id="{7B84FA62-9A51-454D-8036-A9884DDABEFD}"/>
                  </a:ext>
                </a:extLst>
              </p:cNvPr>
              <p:cNvSpPr txBox="1">
                <a:spLocks noRot="1" noChangeAspect="1" noMove="1" noResize="1" noEditPoints="1" noAdjustHandles="1" noChangeArrowheads="1" noChangeShapeType="1" noTextEdit="1"/>
              </p:cNvSpPr>
              <p:nvPr/>
            </p:nvSpPr>
            <p:spPr>
              <a:xfrm>
                <a:off x="654424" y="1270968"/>
                <a:ext cx="11268635" cy="3987695"/>
              </a:xfrm>
              <a:prstGeom prst="rect">
                <a:avLst/>
              </a:prstGeom>
              <a:blipFill>
                <a:blip r:embed="rId4"/>
                <a:stretch>
                  <a:fillRect l="-1082" t="-167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C9F8594-CD09-4E42-89DE-298E5F68BD72}"/>
              </a:ext>
            </a:extLst>
          </p:cNvPr>
          <p:cNvSpPr txBox="1"/>
          <p:nvPr/>
        </p:nvSpPr>
        <p:spPr>
          <a:xfrm>
            <a:off x="3527585" y="6156384"/>
            <a:ext cx="8704627" cy="461665"/>
          </a:xfrm>
          <a:prstGeom prst="rect">
            <a:avLst/>
          </a:prstGeom>
          <a:noFill/>
        </p:spPr>
        <p:txBody>
          <a:bodyPr wrap="none" rtlCol="0">
            <a:spAutoFit/>
          </a:bodyPr>
          <a:lstStyle/>
          <a:p>
            <a:pPr algn="l"/>
            <a:r>
              <a:rPr lang="zh-CN" altLang="en-US" sz="2400" dirty="0">
                <a:solidFill>
                  <a:srgbClr val="FF0000"/>
                </a:solidFill>
              </a:rPr>
              <a:t>注：课本</a:t>
            </a:r>
            <a:r>
              <a:rPr lang="en-US" altLang="zh-CN" sz="2400" dirty="0">
                <a:solidFill>
                  <a:srgbClr val="FF0000"/>
                </a:solidFill>
              </a:rPr>
              <a:t>P149</a:t>
            </a:r>
            <a:r>
              <a:rPr lang="zh-CN" altLang="en-US" sz="2400" dirty="0">
                <a:solidFill>
                  <a:srgbClr val="FF0000"/>
                </a:solidFill>
              </a:rPr>
              <a:t>专栏</a:t>
            </a:r>
            <a:r>
              <a:rPr lang="en-US" altLang="zh-CN" sz="2400" dirty="0">
                <a:solidFill>
                  <a:srgbClr val="FF0000"/>
                </a:solidFill>
              </a:rPr>
              <a:t>4-2</a:t>
            </a:r>
            <a:r>
              <a:rPr lang="zh-CN" altLang="en-US" sz="2400" dirty="0">
                <a:solidFill>
                  <a:srgbClr val="FF0000"/>
                </a:solidFill>
              </a:rPr>
              <a:t>抵补利率平价论的相关例题要求掌握计算</a:t>
            </a:r>
          </a:p>
        </p:txBody>
      </p:sp>
    </p:spTree>
    <p:extLst>
      <p:ext uri="{BB962C8B-B14F-4D97-AF65-F5344CB8AC3E}">
        <p14:creationId xmlns:p14="http://schemas.microsoft.com/office/powerpoint/2010/main" val="3941171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71C90E-0906-4D08-B66C-A47386EB8D3B}"/>
                  </a:ext>
                </a:extLst>
              </p:cNvPr>
              <p:cNvSpPr txBox="1"/>
              <p:nvPr/>
            </p:nvSpPr>
            <p:spPr>
              <a:xfrm>
                <a:off x="658905" y="1047861"/>
                <a:ext cx="10874189" cy="5109925"/>
              </a:xfrm>
              <a:prstGeom prst="rect">
                <a:avLst/>
              </a:prstGeom>
              <a:noFill/>
            </p:spPr>
            <p:txBody>
              <a:bodyPr wrap="square" rtlCol="0">
                <a:spAutoFit/>
              </a:bodyPr>
              <a:lstStyle/>
              <a:p>
                <a:pPr algn="l"/>
                <a:r>
                  <a:rPr lang="zh-CN" altLang="en-US" sz="2800" b="1" dirty="0"/>
                  <a:t>无抵补利率平价（</a:t>
                </a:r>
                <a:r>
                  <a:rPr lang="en-US" altLang="zh-CN" sz="2800" b="1" dirty="0"/>
                  <a:t>UIRP</a:t>
                </a:r>
                <a:r>
                  <a:rPr lang="zh-CN" altLang="en-US" sz="2800" b="1" dirty="0"/>
                  <a:t>）</a:t>
                </a:r>
                <a:r>
                  <a:rPr lang="zh-CN" altLang="en-US" sz="2800" dirty="0"/>
                  <a:t>：</a:t>
                </a:r>
                <a:endParaRPr lang="en-US" altLang="zh-CN" sz="2800" dirty="0"/>
              </a:p>
              <a:p>
                <a:r>
                  <a:rPr lang="zh-CN" altLang="en-US" sz="2800" dirty="0"/>
                  <a:t>①</a:t>
                </a:r>
                <a:r>
                  <a:rPr lang="zh-CN" altLang="en-US" sz="2800" b="1" dirty="0"/>
                  <a:t>一般形式</a:t>
                </a:r>
                <a:r>
                  <a:rPr lang="zh-CN" altLang="en-US" sz="2800" dirty="0"/>
                  <a:t>：套利者将低利率国家货币兑换成高利率国家货币，赚取利差的同时，不在远期市场上进行反向外汇交易。</a:t>
                </a:r>
                <a:endParaRPr lang="en-US" altLang="zh-CN" sz="2800" dirty="0"/>
              </a:p>
              <a:p>
                <a:r>
                  <a:rPr lang="zh-CN" altLang="en-US" sz="2800" dirty="0"/>
                  <a:t>②</a:t>
                </a:r>
                <a:r>
                  <a:rPr lang="zh-CN" altLang="en-US" sz="2800" b="1" dirty="0"/>
                  <a:t>公式</a:t>
                </a:r>
                <a:r>
                  <a:rPr lang="zh-CN" altLang="en-US" sz="2800" dirty="0"/>
                  <a:t>：一笔资金投资于本币资产或者外币资产，到期所得按照预期汇率折算成本币应该相等。</a:t>
                </a:r>
                <a14:m>
                  <m:oMath xmlns:m="http://schemas.openxmlformats.org/officeDocument/2006/math">
                    <m:r>
                      <a:rPr lang="zh-CN" altLang="en-US" sz="2800" b="0" i="1" dirty="0">
                        <a:latin typeface="Cambria Math" panose="02040503050406030204" pitchFamily="18" charset="0"/>
                      </a:rPr>
                      <m:t>→</m:t>
                    </m:r>
                    <m:r>
                      <a:rPr lang="zh-CN" altLang="en-US" sz="2800" i="1" dirty="0">
                        <a:latin typeface="Cambria Math" panose="02040503050406030204" pitchFamily="18" charset="0"/>
                      </a:rPr>
                      <m:t>直接标价法：</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𝑡</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den>
                    </m:f>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𝑡</m:t>
                        </m:r>
                      </m:sub>
                    </m:sSub>
                  </m:oMath>
                </a14:m>
                <a:endParaRPr lang="en-US" altLang="zh-CN" sz="2800" dirty="0"/>
              </a:p>
              <a:p>
                <a:r>
                  <a:rPr lang="zh-CN" altLang="en-US" sz="2800" dirty="0"/>
                  <a:t>③</a:t>
                </a:r>
                <a:r>
                  <a:rPr lang="zh-CN" altLang="en-US" sz="2800" b="1" dirty="0"/>
                  <a:t>成立条件</a:t>
                </a:r>
                <a:r>
                  <a:rPr lang="zh-CN" altLang="en-US" sz="2800" dirty="0"/>
                  <a:t>：（</a:t>
                </a:r>
                <a:r>
                  <a:rPr lang="en-US" altLang="zh-CN" sz="2800" dirty="0"/>
                  <a:t>1</a:t>
                </a:r>
                <a:r>
                  <a:rPr lang="zh-CN" altLang="en-US" sz="2800" dirty="0"/>
                  <a:t>）投资者风险中性；</a:t>
                </a:r>
                <a:endParaRPr lang="en-US" altLang="zh-CN" sz="2800" dirty="0"/>
              </a:p>
              <a:p>
                <a:r>
                  <a:rPr lang="en-US" altLang="zh-CN" sz="2800" dirty="0"/>
                  <a:t>                      </a:t>
                </a:r>
                <a:r>
                  <a:rPr lang="zh-CN" altLang="en-US" sz="2800" dirty="0"/>
                  <a:t>（</a:t>
                </a:r>
                <a:r>
                  <a:rPr lang="en-US" altLang="zh-CN" sz="2800" dirty="0"/>
                  <a:t>2</a:t>
                </a:r>
                <a:r>
                  <a:rPr lang="zh-CN" altLang="en-US" sz="2800" dirty="0"/>
                  <a:t>）套利交易成本为</a:t>
                </a:r>
                <a:r>
                  <a:rPr lang="en-US" altLang="zh-CN" sz="2800" dirty="0"/>
                  <a:t>0</a:t>
                </a:r>
                <a:r>
                  <a:rPr lang="zh-CN" altLang="en-US" sz="2800" dirty="0"/>
                  <a:t>；</a:t>
                </a:r>
                <a:endParaRPr lang="en-US" altLang="zh-CN" sz="2800" dirty="0"/>
              </a:p>
              <a:p>
                <a:r>
                  <a:rPr lang="en-US" altLang="zh-CN" sz="2800" dirty="0"/>
                  <a:t>                      </a:t>
                </a:r>
                <a:r>
                  <a:rPr lang="zh-CN" altLang="en-US" sz="2800" dirty="0"/>
                  <a:t>（</a:t>
                </a:r>
                <a:r>
                  <a:rPr lang="en-US" altLang="zh-CN" sz="2800" dirty="0"/>
                  <a:t>3</a:t>
                </a:r>
                <a:r>
                  <a:rPr lang="zh-CN" altLang="en-US" sz="2800" dirty="0"/>
                  <a:t>）资本自由流动；</a:t>
                </a:r>
                <a:endParaRPr lang="en-US" altLang="zh-CN" sz="2800" dirty="0"/>
              </a:p>
              <a:p>
                <a:r>
                  <a:rPr lang="zh-CN" altLang="en-US" sz="2800" dirty="0"/>
                  <a:t>                      （</a:t>
                </a:r>
                <a:r>
                  <a:rPr lang="en-US" altLang="zh-CN" sz="2800" dirty="0"/>
                  <a:t>4</a:t>
                </a:r>
                <a:r>
                  <a:rPr lang="zh-CN" altLang="en-US" sz="2800" dirty="0"/>
                  <a:t>）套利资金供给无限。</a:t>
                </a:r>
                <a:endParaRPr lang="en-US" altLang="zh-CN" sz="2800" dirty="0"/>
              </a:p>
              <a:p>
                <a:r>
                  <a:rPr lang="zh-CN" altLang="en-US" sz="2800" dirty="0"/>
                  <a:t>④</a:t>
                </a:r>
                <a:r>
                  <a:rPr lang="zh-CN" altLang="en-US" sz="2800" b="1" dirty="0"/>
                  <a:t>结论</a:t>
                </a:r>
                <a:r>
                  <a:rPr lang="zh-CN" altLang="en-US" sz="2800" dirty="0"/>
                  <a:t>：汇率的预期变动率等于本外币利差；</a:t>
                </a:r>
                <a:r>
                  <a:rPr lang="zh-CN" altLang="en-US" sz="2800" dirty="0">
                    <a:solidFill>
                      <a:srgbClr val="FF0000"/>
                    </a:solidFill>
                  </a:rPr>
                  <a:t>本国利率相对于国外利率提高，即期汇率</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𝑡</m:t>
                        </m:r>
                      </m:sub>
                    </m:sSub>
                  </m:oMath>
                </a14:m>
                <a:r>
                  <a:rPr lang="zh-CN" altLang="en-US" sz="2800" dirty="0">
                    <a:solidFill>
                      <a:srgbClr val="FF0000"/>
                    </a:solidFill>
                  </a:rPr>
                  <a:t>将上升（本币预期将贬值）</a:t>
                </a:r>
                <a:r>
                  <a:rPr lang="zh-CN" altLang="en-US" sz="2800" dirty="0"/>
                  <a:t>。</a:t>
                </a:r>
              </a:p>
            </p:txBody>
          </p:sp>
        </mc:Choice>
        <mc:Fallback xmlns="">
          <p:sp>
            <p:nvSpPr>
              <p:cNvPr id="3" name="文本框 2">
                <a:extLst>
                  <a:ext uri="{FF2B5EF4-FFF2-40B4-BE49-F238E27FC236}">
                    <a16:creationId xmlns:a16="http://schemas.microsoft.com/office/drawing/2014/main" id="{F471C90E-0906-4D08-B66C-A47386EB8D3B}"/>
                  </a:ext>
                </a:extLst>
              </p:cNvPr>
              <p:cNvSpPr txBox="1">
                <a:spLocks noRot="1" noChangeAspect="1" noMove="1" noResize="1" noEditPoints="1" noAdjustHandles="1" noChangeArrowheads="1" noChangeShapeType="1" noTextEdit="1"/>
              </p:cNvSpPr>
              <p:nvPr/>
            </p:nvSpPr>
            <p:spPr>
              <a:xfrm>
                <a:off x="658905" y="1047861"/>
                <a:ext cx="10874189" cy="5109925"/>
              </a:xfrm>
              <a:prstGeom prst="rect">
                <a:avLst/>
              </a:prstGeom>
              <a:blipFill>
                <a:blip r:embed="rId4"/>
                <a:stretch>
                  <a:fillRect l="-1121" t="-1432" r="-673" b="-2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5385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71C90E-0906-4D08-B66C-A47386EB8D3B}"/>
                  </a:ext>
                </a:extLst>
              </p:cNvPr>
              <p:cNvSpPr txBox="1"/>
              <p:nvPr/>
            </p:nvSpPr>
            <p:spPr>
              <a:xfrm>
                <a:off x="658905" y="1047861"/>
                <a:ext cx="10874189" cy="3808030"/>
              </a:xfrm>
              <a:prstGeom prst="rect">
                <a:avLst/>
              </a:prstGeom>
              <a:noFill/>
            </p:spPr>
            <p:txBody>
              <a:bodyPr wrap="square" rtlCol="0">
                <a:spAutoFit/>
              </a:bodyPr>
              <a:lstStyle/>
              <a:p>
                <a:pPr algn="l"/>
                <a:r>
                  <a:rPr lang="zh-CN" altLang="en-US" sz="2800" b="1" dirty="0"/>
                  <a:t>无抵补利率平价（</a:t>
                </a:r>
                <a:r>
                  <a:rPr lang="en-US" altLang="zh-CN" sz="2800" b="1" dirty="0"/>
                  <a:t>UIRP</a:t>
                </a:r>
                <a:r>
                  <a:rPr lang="zh-CN" altLang="en-US" sz="2800" b="1" dirty="0"/>
                  <a:t>）</a:t>
                </a:r>
                <a:r>
                  <a:rPr lang="zh-CN" altLang="en-US" sz="2800" dirty="0"/>
                  <a:t>：</a:t>
                </a:r>
                <a:endParaRPr lang="en-US" altLang="zh-CN" sz="2800" dirty="0"/>
              </a:p>
              <a:p>
                <a:pPr algn="l"/>
                <a:r>
                  <a:rPr lang="zh-CN" altLang="en-US" sz="2800" dirty="0"/>
                  <a:t>⑤</a:t>
                </a:r>
                <a:r>
                  <a:rPr lang="zh-CN" altLang="en-US" sz="2800" b="1" dirty="0"/>
                  <a:t>主要缺陷</a:t>
                </a:r>
                <a:r>
                  <a:rPr lang="zh-CN" altLang="en-US" sz="2800" dirty="0"/>
                  <a:t>：（</a:t>
                </a:r>
                <a:r>
                  <a:rPr lang="en-US" altLang="zh-CN" sz="2800" dirty="0"/>
                  <a:t>1</a:t>
                </a:r>
                <a:r>
                  <a:rPr lang="zh-CN" altLang="en-US" sz="2800" dirty="0"/>
                  <a:t>）忽略了交易成本；</a:t>
                </a:r>
                <a:endParaRPr lang="en-US" altLang="zh-CN" sz="2800" dirty="0"/>
              </a:p>
              <a:p>
                <a:pPr algn="l"/>
                <a:r>
                  <a:rPr lang="en-US" altLang="zh-CN" sz="2800" dirty="0"/>
                  <a:t>                      </a:t>
                </a:r>
                <a:r>
                  <a:rPr lang="zh-CN" altLang="en-US" sz="2800" dirty="0"/>
                  <a:t>（</a:t>
                </a:r>
                <a:r>
                  <a:rPr lang="en-US" altLang="zh-CN" sz="2800" dirty="0"/>
                  <a:t>2</a:t>
                </a:r>
                <a:r>
                  <a:rPr lang="zh-CN" altLang="en-US" sz="2800" dirty="0"/>
                  <a:t>）资本不一定可以完全自由流动；</a:t>
                </a:r>
                <a:endParaRPr lang="en-US" altLang="zh-CN" sz="2800" dirty="0"/>
              </a:p>
              <a:p>
                <a:pPr algn="l"/>
                <a:r>
                  <a:rPr lang="zh-CN" altLang="en-US" sz="2800" dirty="0"/>
                  <a:t>                      （</a:t>
                </a:r>
                <a:r>
                  <a:rPr lang="en-US" altLang="zh-CN" sz="2800" dirty="0"/>
                  <a:t>3</a:t>
                </a:r>
                <a:r>
                  <a:rPr lang="zh-CN" altLang="en-US" sz="2800" dirty="0"/>
                  <a:t>）假定套利规模无限大；</a:t>
                </a:r>
                <a:endParaRPr lang="en-US" altLang="zh-CN" sz="2800" dirty="0"/>
              </a:p>
              <a:p>
                <a:pPr algn="l"/>
                <a:r>
                  <a:rPr lang="zh-CN" altLang="en-US" sz="2800" dirty="0"/>
                  <a:t>                      （</a:t>
                </a:r>
                <a:r>
                  <a:rPr lang="en-US" altLang="zh-CN" sz="2800" dirty="0"/>
                  <a:t>4</a:t>
                </a:r>
                <a:r>
                  <a:rPr lang="zh-CN" altLang="en-US" sz="2800" dirty="0"/>
                  <a:t>）投资者大多是风险厌恶型，因此存在风险溢价。</a:t>
                </a:r>
                <a:endParaRPr lang="en-US" altLang="zh-CN" sz="2800" dirty="0"/>
              </a:p>
              <a:p>
                <a:pPr algn="l"/>
                <a:endParaRPr lang="en-US" altLang="zh-CN" sz="1400" dirty="0"/>
              </a:p>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num>
                        <m:den>
                          <m:r>
                            <a:rPr lang="en-US" altLang="zh-CN" sz="2800" i="1">
                              <a:latin typeface="Cambria Math" panose="02040503050406030204" pitchFamily="18" charset="0"/>
                            </a:rPr>
                            <m:t>1+</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den>
                      </m:f>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oMath>
                  </m:oMathPara>
                </a14:m>
                <a:endParaRPr lang="en-US" altLang="zh-CN" sz="2800" dirty="0"/>
              </a:p>
              <a:p>
                <a:r>
                  <a:rPr lang="zh-CN" altLang="en-US" sz="2800" dirty="0"/>
                  <a:t>                       即：</a:t>
                </a:r>
                <a14:m>
                  <m:oMath xmlns:m="http://schemas.openxmlformats.org/officeDocument/2006/math">
                    <m:r>
                      <a:rPr lang="zh-CN" altLang="en-US" sz="2800" i="1"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𝑒</m:t>
                        </m:r>
                      </m:sup>
                    </m:sSubSup>
                    <m:r>
                      <a:rPr lang="en-US" altLang="zh-CN" sz="2800" b="0" i="1" smtClean="0">
                        <a:latin typeface="Cambria Math" panose="02040503050406030204" pitchFamily="18" charset="0"/>
                      </a:rPr>
                      <m:t>(</m:t>
                    </m:r>
                    <m:r>
                      <a:rPr lang="zh-CN" altLang="en-US" sz="2800" i="1">
                        <a:latin typeface="Cambria Math" panose="02040503050406030204" pitchFamily="18" charset="0"/>
                      </a:rPr>
                      <m:t>汇率</m:t>
                    </m:r>
                    <m:r>
                      <a:rPr lang="zh-CN" altLang="en-US" sz="2800" i="1" smtClean="0">
                        <a:latin typeface="Cambria Math" panose="02040503050406030204" pitchFamily="18" charset="0"/>
                      </a:rPr>
                      <m:t>的</m:t>
                    </m:r>
                    <m:r>
                      <a:rPr lang="zh-CN" altLang="en-US" sz="2800" i="1">
                        <a:latin typeface="Cambria Math" panose="02040503050406030204" pitchFamily="18" charset="0"/>
                      </a:rPr>
                      <m:t>预期变动</m:t>
                    </m:r>
                    <m:r>
                      <a:rPr lang="zh-CN" altLang="en-US" sz="2800" i="1" smtClean="0">
                        <a:latin typeface="Cambria Math" panose="02040503050406030204" pitchFamily="18" charset="0"/>
                      </a:rPr>
                      <m:t>率</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𝑖</m:t>
                        </m:r>
                      </m:e>
                      <m:sub>
                        <m:r>
                          <a:rPr lang="en-US" altLang="zh-CN" sz="2800" i="1">
                            <a:latin typeface="Cambria Math" panose="02040503050406030204" pitchFamily="18" charset="0"/>
                          </a:rPr>
                          <m:t>𝑡</m:t>
                        </m:r>
                      </m:sub>
                      <m:sup>
                        <m:r>
                          <a:rPr lang="en-US" altLang="zh-CN" sz="2800" i="1">
                            <a:latin typeface="Cambria Math" panose="02040503050406030204" pitchFamily="18" charset="0"/>
                          </a:rPr>
                          <m:t>∗</m:t>
                        </m:r>
                      </m:sup>
                    </m:sSubSup>
                  </m:oMath>
                </a14:m>
                <a:endParaRPr lang="zh-CN" altLang="en-US" sz="2800" dirty="0"/>
              </a:p>
            </p:txBody>
          </p:sp>
        </mc:Choice>
        <mc:Fallback xmlns="">
          <p:sp>
            <p:nvSpPr>
              <p:cNvPr id="3" name="文本框 2">
                <a:extLst>
                  <a:ext uri="{FF2B5EF4-FFF2-40B4-BE49-F238E27FC236}">
                    <a16:creationId xmlns:a16="http://schemas.microsoft.com/office/drawing/2014/main" id="{F471C90E-0906-4D08-B66C-A47386EB8D3B}"/>
                  </a:ext>
                </a:extLst>
              </p:cNvPr>
              <p:cNvSpPr txBox="1">
                <a:spLocks noRot="1" noChangeAspect="1" noMove="1" noResize="1" noEditPoints="1" noAdjustHandles="1" noChangeArrowheads="1" noChangeShapeType="1" noTextEdit="1"/>
              </p:cNvSpPr>
              <p:nvPr/>
            </p:nvSpPr>
            <p:spPr>
              <a:xfrm>
                <a:off x="658905" y="1047861"/>
                <a:ext cx="10874189" cy="3808030"/>
              </a:xfrm>
              <a:prstGeom prst="rect">
                <a:avLst/>
              </a:prstGeom>
              <a:blipFill>
                <a:blip r:embed="rId4"/>
                <a:stretch>
                  <a:fillRect l="-1121" t="-1920" b="-336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F0D5CC0B-7229-416D-B91C-9A7E4AA1D2A9}"/>
              </a:ext>
            </a:extLst>
          </p:cNvPr>
          <p:cNvSpPr txBox="1"/>
          <p:nvPr/>
        </p:nvSpPr>
        <p:spPr>
          <a:xfrm>
            <a:off x="4391180" y="6176683"/>
            <a:ext cx="7919156" cy="461665"/>
          </a:xfrm>
          <a:prstGeom prst="rect">
            <a:avLst/>
          </a:prstGeom>
          <a:noFill/>
        </p:spPr>
        <p:txBody>
          <a:bodyPr wrap="none" rtlCol="0">
            <a:spAutoFit/>
          </a:bodyPr>
          <a:lstStyle/>
          <a:p>
            <a:pPr algn="l"/>
            <a:r>
              <a:rPr lang="zh-CN" altLang="en-US" sz="2400" dirty="0">
                <a:solidFill>
                  <a:srgbClr val="FF0000"/>
                </a:solidFill>
              </a:rPr>
              <a:t>注：课本</a:t>
            </a:r>
            <a:r>
              <a:rPr lang="en-US" altLang="zh-CN" sz="2400" dirty="0">
                <a:solidFill>
                  <a:srgbClr val="FF0000"/>
                </a:solidFill>
              </a:rPr>
              <a:t>P151</a:t>
            </a:r>
            <a:r>
              <a:rPr lang="zh-CN" altLang="en-US" sz="2400" dirty="0">
                <a:solidFill>
                  <a:srgbClr val="FF0000"/>
                </a:solidFill>
              </a:rPr>
              <a:t>无抵补利率平价论的相关例题要求掌握计算</a:t>
            </a:r>
          </a:p>
        </p:txBody>
      </p:sp>
    </p:spTree>
    <p:extLst>
      <p:ext uri="{BB962C8B-B14F-4D97-AF65-F5344CB8AC3E}">
        <p14:creationId xmlns:p14="http://schemas.microsoft.com/office/powerpoint/2010/main" val="875196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C06D375-0842-4376-89BA-527878F49C89}"/>
                  </a:ext>
                </a:extLst>
              </p:cNvPr>
              <p:cNvSpPr txBox="1"/>
              <p:nvPr/>
            </p:nvSpPr>
            <p:spPr>
              <a:xfrm>
                <a:off x="600635" y="1551563"/>
                <a:ext cx="10990730" cy="3754874"/>
              </a:xfrm>
              <a:prstGeom prst="rect">
                <a:avLst/>
              </a:prstGeom>
              <a:noFill/>
            </p:spPr>
            <p:txBody>
              <a:bodyPr wrap="square" rtlCol="0">
                <a:spAutoFit/>
              </a:bodyPr>
              <a:lstStyle/>
              <a:p>
                <a:pPr algn="l"/>
                <a:r>
                  <a:rPr lang="en-US" altLang="zh-CN" sz="2800" dirty="0"/>
                  <a:t>CIRP</a:t>
                </a:r>
                <a:r>
                  <a:rPr lang="zh-CN" altLang="en-US" sz="2800" dirty="0"/>
                  <a:t>与</a:t>
                </a:r>
                <a:r>
                  <a:rPr lang="en-US" altLang="zh-CN" sz="2800" dirty="0"/>
                  <a:t>UIRP</a:t>
                </a:r>
                <a:r>
                  <a:rPr lang="zh-CN" altLang="en-US" sz="2800" dirty="0"/>
                  <a:t>的关系：</a:t>
                </a:r>
                <a:endParaRPr lang="en-US" altLang="zh-CN" sz="2800" dirty="0"/>
              </a:p>
              <a:p>
                <a:r>
                  <a:rPr lang="zh-CN" altLang="en-US" sz="2800" dirty="0"/>
                  <a:t>（</a:t>
                </a:r>
                <a:r>
                  <a:rPr lang="en-US" altLang="zh-CN" sz="2800" dirty="0"/>
                  <a:t>1</a:t>
                </a:r>
                <a:r>
                  <a:rPr lang="zh-CN" altLang="en-US" sz="2800" dirty="0"/>
                  <a:t>）如果所有投资者都是风险中性的，那么抛补利率平价与无抛补利率平价将同时成立。因为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oMath>
                </a14:m>
                <a:r>
                  <a:rPr lang="zh-CN" altLang="en-US" sz="2800" dirty="0"/>
                  <a:t>，即远期汇率是未来即期汇率的无偏估计。</a:t>
                </a:r>
                <a:endParaRPr lang="en-US" altLang="zh-CN" sz="2800" dirty="0"/>
              </a:p>
              <a:p>
                <a:r>
                  <a:rPr lang="zh-CN" altLang="en-US" sz="2800" dirty="0"/>
                  <a:t>（</a:t>
                </a:r>
                <a:r>
                  <a:rPr lang="en-US" altLang="zh-CN" sz="2800" dirty="0"/>
                  <a:t>2</a:t>
                </a:r>
                <a:r>
                  <a:rPr lang="zh-CN" altLang="en-US" sz="2800" dirty="0"/>
                  <a:t>）若</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oMath>
                </a14:m>
                <a:r>
                  <a:rPr lang="zh-CN" altLang="en-US" sz="2800" dirty="0"/>
                  <a:t>（远期汇率被低估），投资者将买入远期外汇；</a:t>
                </a:r>
                <a:endParaRPr lang="en-US" altLang="zh-CN" sz="2800" dirty="0"/>
              </a:p>
              <a:p>
                <a:r>
                  <a:rPr lang="en-US" altLang="zh-CN" sz="2800" dirty="0"/>
                  <a:t>         </a:t>
                </a:r>
                <a:r>
                  <a:rPr lang="zh-CN" altLang="en-US" sz="2800" dirty="0"/>
                  <a:t>若</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&gt;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oMath>
                </a14:m>
                <a:r>
                  <a:rPr lang="zh-CN" altLang="en-US" sz="2800" dirty="0"/>
                  <a:t>（远期汇率被高估），投资者将卖出远期外汇；</a:t>
                </a:r>
                <a:endParaRPr lang="en-US" altLang="zh-CN" sz="2800" dirty="0"/>
              </a:p>
              <a:p>
                <a:endParaRPr lang="en-US" altLang="zh-CN" sz="1400" dirty="0"/>
              </a:p>
              <a:p>
                <a:r>
                  <a:rPr lang="zh-CN" altLang="en-US" sz="2800" dirty="0"/>
                  <a:t>国际收支逆差→提高利率→吸引外资流入    </a:t>
                </a:r>
                <a:endParaRPr lang="en-US" altLang="zh-CN" sz="2800" dirty="0"/>
              </a:p>
              <a:p>
                <a:r>
                  <a:rPr lang="zh-CN" altLang="en-US" sz="2800" dirty="0"/>
                  <a:t>国际收支顺差→降低利率→吸引外资流出</a:t>
                </a:r>
              </a:p>
            </p:txBody>
          </p:sp>
        </mc:Choice>
        <mc:Fallback xmlns="">
          <p:sp>
            <p:nvSpPr>
              <p:cNvPr id="3" name="文本框 2">
                <a:extLst>
                  <a:ext uri="{FF2B5EF4-FFF2-40B4-BE49-F238E27FC236}">
                    <a16:creationId xmlns:a16="http://schemas.microsoft.com/office/drawing/2014/main" id="{AC06D375-0842-4376-89BA-527878F49C89}"/>
                  </a:ext>
                </a:extLst>
              </p:cNvPr>
              <p:cNvSpPr txBox="1">
                <a:spLocks noRot="1" noChangeAspect="1" noMove="1" noResize="1" noEditPoints="1" noAdjustHandles="1" noChangeArrowheads="1" noChangeShapeType="1" noTextEdit="1"/>
              </p:cNvSpPr>
              <p:nvPr/>
            </p:nvSpPr>
            <p:spPr>
              <a:xfrm>
                <a:off x="600635" y="1551563"/>
                <a:ext cx="10990730" cy="3754874"/>
              </a:xfrm>
              <a:prstGeom prst="rect">
                <a:avLst/>
              </a:prstGeom>
              <a:blipFill>
                <a:blip r:embed="rId4"/>
                <a:stretch>
                  <a:fillRect l="-1165" t="-1951" b="-3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045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63787C3-FBED-440C-8B32-4A7034850A13}"/>
                  </a:ext>
                </a:extLst>
              </p:cNvPr>
              <p:cNvSpPr txBox="1"/>
              <p:nvPr/>
            </p:nvSpPr>
            <p:spPr>
              <a:xfrm>
                <a:off x="309283" y="1767007"/>
                <a:ext cx="11573434" cy="3323987"/>
              </a:xfrm>
              <a:prstGeom prst="rect">
                <a:avLst/>
              </a:prstGeom>
              <a:noFill/>
            </p:spPr>
            <p:txBody>
              <a:bodyPr wrap="square" rtlCol="0">
                <a:spAutoFit/>
              </a:bodyPr>
              <a:lstStyle/>
              <a:p>
                <a:pPr algn="l"/>
                <a:r>
                  <a:rPr lang="zh-CN" altLang="en-US" sz="2800" b="1" dirty="0"/>
                  <a:t>实际利率平价</a:t>
                </a:r>
                <a:r>
                  <a:rPr lang="zh-CN" altLang="en-US" sz="2800" dirty="0"/>
                  <a:t>：</a:t>
                </a:r>
                <a:endParaRPr lang="en-US" altLang="zh-CN" sz="2800" dirty="0"/>
              </a:p>
              <a:p>
                <a:pPr algn="l"/>
                <a:endParaRPr lang="en-US" altLang="zh-CN" sz="1400" dirty="0"/>
              </a:p>
              <a:p>
                <a:pPr algn="l"/>
                <a:r>
                  <a:rPr lang="zh-CN" altLang="en-US" sz="2800" b="1" dirty="0"/>
                  <a:t>理论基础</a:t>
                </a:r>
                <a:r>
                  <a:rPr lang="zh-CN" altLang="en-US" sz="2800" dirty="0"/>
                  <a:t>：无抵补利率平价、费雪效应（从长期看，预期通胀率与名义利率之间存在着稳定的同步变化关系，从而使得预期实际利率保持相对稳定）</a:t>
                </a:r>
                <a:endParaRPr lang="en-US" altLang="zh-CN" sz="2800" dirty="0"/>
              </a:p>
              <a:p>
                <a:pPr algn="l"/>
                <a:endParaRPr lang="en-US" altLang="zh-CN" sz="1400" dirty="0"/>
              </a:p>
              <a:p>
                <a:r>
                  <a:rPr lang="zh-CN" altLang="en-US" sz="2800" b="1" dirty="0"/>
                  <a:t>公式</a:t>
                </a:r>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𝑡</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m:t>
                        </m:r>
                      </m:sup>
                    </m:sSubSup>
                  </m:oMath>
                </a14:m>
                <a:endParaRPr lang="en-US" altLang="zh-CN" sz="2800" dirty="0"/>
              </a:p>
              <a:p>
                <a:endParaRPr lang="en-US" altLang="zh-CN" sz="1400" dirty="0"/>
              </a:p>
              <a:p>
                <a:r>
                  <a:rPr lang="zh-CN" altLang="en-US" sz="2800" b="1" dirty="0"/>
                  <a:t>观点</a:t>
                </a:r>
                <a:r>
                  <a:rPr lang="zh-CN" altLang="en-US" sz="2800" dirty="0"/>
                  <a:t>：如果两国预期实际利率相等，那么两国货币之间的预期实际汇率不变，于是相对购买力平价成立。</a:t>
                </a:r>
              </a:p>
            </p:txBody>
          </p:sp>
        </mc:Choice>
        <mc:Fallback xmlns="">
          <p:sp>
            <p:nvSpPr>
              <p:cNvPr id="2" name="文本框 1">
                <a:extLst>
                  <a:ext uri="{FF2B5EF4-FFF2-40B4-BE49-F238E27FC236}">
                    <a16:creationId xmlns:a16="http://schemas.microsoft.com/office/drawing/2014/main" id="{163787C3-FBED-440C-8B32-4A7034850A13}"/>
                  </a:ext>
                </a:extLst>
              </p:cNvPr>
              <p:cNvSpPr txBox="1">
                <a:spLocks noRot="1" noChangeAspect="1" noMove="1" noResize="1" noEditPoints="1" noAdjustHandles="1" noChangeArrowheads="1" noChangeShapeType="1" noTextEdit="1"/>
              </p:cNvSpPr>
              <p:nvPr/>
            </p:nvSpPr>
            <p:spPr>
              <a:xfrm>
                <a:off x="309283" y="1767007"/>
                <a:ext cx="11573434" cy="3323987"/>
              </a:xfrm>
              <a:prstGeom prst="rect">
                <a:avLst/>
              </a:prstGeom>
              <a:blipFill>
                <a:blip r:embed="rId4"/>
                <a:stretch>
                  <a:fillRect l="-1106" t="-2202" r="-4057" b="-40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836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利率平价论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656A444-38F3-4B78-A398-0C72480B1FBB}"/>
              </a:ext>
            </a:extLst>
          </p:cNvPr>
          <p:cNvSpPr txBox="1"/>
          <p:nvPr/>
        </p:nvSpPr>
        <p:spPr>
          <a:xfrm>
            <a:off x="744071" y="2106706"/>
            <a:ext cx="4031873" cy="523220"/>
          </a:xfrm>
          <a:prstGeom prst="rect">
            <a:avLst/>
          </a:prstGeom>
          <a:noFill/>
        </p:spPr>
        <p:txBody>
          <a:bodyPr wrap="none" rtlCol="0">
            <a:spAutoFit/>
          </a:bodyPr>
          <a:lstStyle/>
          <a:p>
            <a:pPr algn="l"/>
            <a:r>
              <a:rPr lang="zh-CN" altLang="en-US" sz="2800" dirty="0"/>
              <a:t>什么是“远期贴水之谜”？</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CF936F-D00A-494F-9ED7-0D436D5DD4C1}"/>
                  </a:ext>
                </a:extLst>
              </p:cNvPr>
              <p:cNvSpPr txBox="1"/>
              <p:nvPr/>
            </p:nvSpPr>
            <p:spPr>
              <a:xfrm>
                <a:off x="744071" y="3429000"/>
                <a:ext cx="8247529" cy="1384995"/>
              </a:xfrm>
              <a:prstGeom prst="rect">
                <a:avLst/>
              </a:prstGeom>
              <a:noFill/>
            </p:spPr>
            <p:txBody>
              <a:bodyPr wrap="square" rtlCol="0">
                <a:spAutoFit/>
              </a:bodyPr>
              <a:lstStyle/>
              <a:p>
                <a:r>
                  <a:rPr lang="zh-CN" altLang="en-US" sz="2800" dirty="0"/>
                  <a:t>课本</a:t>
                </a:r>
                <a:r>
                  <a:rPr lang="en-US" altLang="zh-CN" sz="2800" dirty="0"/>
                  <a:t>P154</a:t>
                </a:r>
              </a:p>
              <a:p>
                <a:r>
                  <a:rPr lang="zh-CN" altLang="en-US" sz="2800" dirty="0"/>
                  <a:t>远期贴水往往伴随着本币升值（</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&lt;0</m:t>
                    </m:r>
                  </m:oMath>
                </a14:m>
                <a:r>
                  <a:rPr lang="zh-CN" altLang="en-US" sz="2800" dirty="0"/>
                  <a:t>）</a:t>
                </a:r>
                <a:endParaRPr lang="en-US" altLang="zh-CN" sz="2800" dirty="0"/>
              </a:p>
              <a:p>
                <a:r>
                  <a:rPr lang="zh-CN" altLang="en-US" sz="2800" dirty="0"/>
                  <a:t>远期升水往往伴随着本币贬值（</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𝑡</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&gt;0</m:t>
                    </m:r>
                  </m:oMath>
                </a14:m>
                <a:r>
                  <a:rPr lang="zh-CN" altLang="en-US" sz="2800" dirty="0"/>
                  <a:t>）</a:t>
                </a:r>
                <a:endParaRPr lang="en-US" altLang="zh-CN" sz="2800" dirty="0"/>
              </a:p>
            </p:txBody>
          </p:sp>
        </mc:Choice>
        <mc:Fallback xmlns="">
          <p:sp>
            <p:nvSpPr>
              <p:cNvPr id="3" name="文本框 2">
                <a:extLst>
                  <a:ext uri="{FF2B5EF4-FFF2-40B4-BE49-F238E27FC236}">
                    <a16:creationId xmlns:a16="http://schemas.microsoft.com/office/drawing/2014/main" id="{9DCF936F-D00A-494F-9ED7-0D436D5DD4C1}"/>
                  </a:ext>
                </a:extLst>
              </p:cNvPr>
              <p:cNvSpPr txBox="1">
                <a:spLocks noRot="1" noChangeAspect="1" noMove="1" noResize="1" noEditPoints="1" noAdjustHandles="1" noChangeArrowheads="1" noChangeShapeType="1" noTextEdit="1"/>
              </p:cNvSpPr>
              <p:nvPr/>
            </p:nvSpPr>
            <p:spPr>
              <a:xfrm>
                <a:off x="744071" y="3429000"/>
                <a:ext cx="8247529" cy="1384995"/>
              </a:xfrm>
              <a:prstGeom prst="rect">
                <a:avLst/>
              </a:prstGeom>
              <a:blipFill>
                <a:blip r:embed="rId4"/>
                <a:stretch>
                  <a:fillRect l="-1478" t="-5286" b="-1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39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5"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汇率决定的货币论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10113D-E401-4711-9F66-A0B625EF73F3}"/>
                  </a:ext>
                </a:extLst>
              </p:cNvPr>
              <p:cNvSpPr txBox="1"/>
              <p:nvPr/>
            </p:nvSpPr>
            <p:spPr>
              <a:xfrm>
                <a:off x="582705" y="1353671"/>
                <a:ext cx="11286565" cy="4074320"/>
              </a:xfrm>
              <a:prstGeom prst="rect">
                <a:avLst/>
              </a:prstGeom>
              <a:noFill/>
            </p:spPr>
            <p:txBody>
              <a:bodyPr wrap="square" rtlCol="0">
                <a:spAutoFit/>
              </a:bodyPr>
              <a:lstStyle/>
              <a:p>
                <a:pPr algn="l"/>
                <a:r>
                  <a:rPr lang="zh-CN" altLang="en-US" sz="2800" b="1" dirty="0"/>
                  <a:t>汇率决定的货币论（货币分析法）</a:t>
                </a:r>
                <a:r>
                  <a:rPr lang="zh-CN" altLang="en-US" sz="2800" dirty="0"/>
                  <a:t>：</a:t>
                </a:r>
                <a:endParaRPr lang="en-US" altLang="zh-CN" sz="2800" dirty="0"/>
              </a:p>
              <a:p>
                <a:pPr algn="l"/>
                <a:endParaRPr lang="en-US" altLang="zh-CN" sz="1400" dirty="0"/>
              </a:p>
              <a:p>
                <a:pPr algn="l"/>
                <a:r>
                  <a:rPr lang="zh-CN" altLang="en-US" sz="2800" dirty="0"/>
                  <a:t>（</a:t>
                </a:r>
                <a:r>
                  <a:rPr lang="en-US" altLang="zh-CN" sz="2800" dirty="0"/>
                  <a:t>1</a:t>
                </a:r>
                <a:r>
                  <a:rPr lang="zh-CN" altLang="en-US" sz="2800" dirty="0"/>
                  <a:t>）</a:t>
                </a:r>
                <a:r>
                  <a:rPr lang="zh-CN" altLang="en-US" sz="2800" b="1" dirty="0"/>
                  <a:t>弹性（灵活）价格货币模型</a:t>
                </a:r>
                <a:r>
                  <a:rPr lang="zh-CN" altLang="en-US" sz="2800" dirty="0"/>
                  <a:t>：</a:t>
                </a:r>
                <a:endParaRPr lang="en-US" altLang="zh-CN" sz="2800" dirty="0"/>
              </a:p>
              <a:p>
                <a:pPr algn="l"/>
                <a:endParaRPr lang="en-US" altLang="zh-CN" sz="1400" dirty="0"/>
              </a:p>
              <a:p>
                <a:pPr algn="l"/>
                <a:r>
                  <a:rPr lang="zh-CN" altLang="en-US" sz="2800" b="1" dirty="0"/>
                  <a:t>假设</a:t>
                </a:r>
                <a:r>
                  <a:rPr lang="zh-CN" altLang="en-US" sz="2800" dirty="0"/>
                  <a:t>：假设货币市场始终处于均衡状态，认为商品市场和资本市场是弹性的，购买力平价理论始终成立。</a:t>
                </a:r>
                <a:endParaRPr lang="en-US" altLang="zh-CN" sz="2800" dirty="0"/>
              </a:p>
              <a:p>
                <a:pPr algn="l"/>
                <a:endParaRPr lang="en-US" altLang="zh-CN" sz="1400" dirty="0"/>
              </a:p>
              <a:p>
                <a:r>
                  <a:rPr lang="zh-CN" altLang="en-US" sz="2800" b="1" dirty="0"/>
                  <a:t>公式</a:t>
                </a:r>
                <a:r>
                  <a:rPr lang="zh-CN" altLang="en-US" sz="2800" dirty="0"/>
                  <a:t>：</a:t>
                </a:r>
                <a14:m>
                  <m:oMath xmlns:m="http://schemas.openxmlformats.org/officeDocument/2006/math">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𝑀</m:t>
                            </m:r>
                          </m:e>
                          <m:sup>
                            <m:r>
                              <a:rPr lang="en-US" altLang="zh-CN" sz="2800" b="0" i="1" smtClean="0">
                                <a:latin typeface="Cambria Math" panose="02040503050406030204" pitchFamily="18" charset="0"/>
                              </a:rPr>
                              <m:t>∗</m:t>
                            </m:r>
                          </m:sup>
                        </m:sSup>
                      </m:e>
                    </m:d>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𝑌</m:t>
                            </m:r>
                          </m:e>
                          <m:sup>
                            <m:r>
                              <a:rPr lang="en-US" altLang="zh-CN" sz="2800" i="1">
                                <a:latin typeface="Cambria Math" panose="02040503050406030204" pitchFamily="18" charset="0"/>
                              </a:rPr>
                              <m:t>∗</m:t>
                            </m:r>
                          </m:sup>
                        </m:sSup>
                      </m:e>
                    </m:d>
                    <m:r>
                      <a:rPr lang="en-US" altLang="zh-CN" sz="2800" b="0" i="0"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𝑖</m:t>
                        </m:r>
                        <m:r>
                          <a:rPr lang="en-US" altLang="zh-CN" sz="2800" b="0" i="0"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𝑖</m:t>
                            </m:r>
                          </m:e>
                          <m:sup>
                            <m:r>
                              <a:rPr lang="en-US" altLang="zh-CN" sz="2800" i="1">
                                <a:latin typeface="Cambria Math" panose="02040503050406030204" pitchFamily="18" charset="0"/>
                              </a:rPr>
                              <m:t>∗</m:t>
                            </m:r>
                          </m:sup>
                        </m:sSup>
                      </m:e>
                    </m:d>
                    <m:r>
                      <a:rPr lang="en-US" altLang="zh-CN" sz="2800" b="0" i="0" smtClean="0">
                        <a:latin typeface="Cambria Math" panose="02040503050406030204" pitchFamily="18" charset="0"/>
                      </a:rPr>
                      <m:t>   </m:t>
                    </m:r>
                    <m:r>
                      <a:rPr lang="en-US" altLang="zh-CN" sz="2800" b="0" i="1" smtClean="0">
                        <a:latin typeface="Cambria Math" panose="02040503050406030204" pitchFamily="18" charset="0"/>
                      </a:rPr>
                      <m:t>      </m:t>
                    </m:r>
                    <m:r>
                      <a:rPr lang="zh-CN" altLang="en-US" sz="2800" i="1">
                        <a:latin typeface="Cambria Math" panose="02040503050406030204" pitchFamily="18" charset="0"/>
                      </a:rPr>
                      <m:t>𝛼</m:t>
                    </m:r>
                    <m:r>
                      <a:rPr lang="en-US" altLang="zh-CN" sz="2800" b="0" i="1" smtClean="0">
                        <a:latin typeface="Cambria Math" panose="02040503050406030204" pitchFamily="18" charset="0"/>
                      </a:rPr>
                      <m:t>,</m:t>
                    </m:r>
                    <m:r>
                      <a:rPr lang="zh-CN" altLang="en-US" sz="2800" i="1">
                        <a:latin typeface="Cambria Math" panose="02040503050406030204" pitchFamily="18" charset="0"/>
                      </a:rPr>
                      <m:t>𝛽</m:t>
                    </m:r>
                    <m:r>
                      <a:rPr lang="en-US" altLang="zh-CN" sz="2800" b="0" i="1" smtClean="0">
                        <a:latin typeface="Cambria Math" panose="02040503050406030204" pitchFamily="18" charset="0"/>
                      </a:rPr>
                      <m:t>&gt;0</m:t>
                    </m:r>
                  </m:oMath>
                </a14:m>
                <a:endParaRPr lang="en-US" altLang="zh-CN" sz="2800" dirty="0"/>
              </a:p>
              <a:p>
                <a:r>
                  <a:rPr lang="en-US" altLang="zh-CN" sz="2800" dirty="0"/>
                  <a:t>           </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𝑠</m:t>
                    </m:r>
                    <m:r>
                      <a:rPr lang="en-US" altLang="zh-CN" sz="2800" b="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𝑝</m:t>
                        </m:r>
                      </m:e>
                      <m:sub>
                        <m:r>
                          <a:rPr lang="en-US" altLang="zh-CN" sz="2800" b="0" i="1" smtClean="0">
                            <a:latin typeface="Cambria Math" panose="02040503050406030204" pitchFamily="18" charset="0"/>
                            <a:ea typeface="Cambria Math" panose="02040503050406030204" pitchFamily="18" charset="0"/>
                          </a:rPr>
                          <m:t>𝑡</m:t>
                        </m:r>
                      </m:sub>
                    </m:sSub>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Sup>
                      <m:sSubSupPr>
                        <m:ctrlPr>
                          <a:rPr lang="en-US" altLang="zh-CN" sz="280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𝑝</m:t>
                        </m:r>
                      </m:e>
                      <m:sub>
                        <m:r>
                          <a:rPr lang="en-US" altLang="zh-CN" sz="2800" b="0" i="1" smtClean="0">
                            <a:latin typeface="Cambria Math" panose="02040503050406030204" pitchFamily="18" charset="0"/>
                            <a:ea typeface="Cambria Math" panose="02040503050406030204" pitchFamily="18" charset="0"/>
                          </a:rPr>
                          <m:t>𝑡</m:t>
                        </m:r>
                      </m:sub>
                      <m:sup>
                        <m:r>
                          <a:rPr lang="en-US" altLang="zh-CN" sz="2800" b="0" i="1" smtClean="0">
                            <a:latin typeface="Cambria Math" panose="02040503050406030204" pitchFamily="18" charset="0"/>
                            <a:ea typeface="Cambria Math" panose="02040503050406030204" pitchFamily="18" charset="0"/>
                          </a:rPr>
                          <m:t>∗</m:t>
                        </m:r>
                      </m:sup>
                    </m:sSubSup>
                    <m:r>
                      <a:rPr lang="en-US" altLang="zh-CN" sz="2800" b="0" i="0"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e>
                    </m:d>
                    <m:r>
                      <a:rPr lang="en-US" altLang="zh-CN" sz="2800" b="0" i="0"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0" smtClean="0">
                        <a:latin typeface="Cambria Math" panose="02040503050406030204" pitchFamily="18" charset="0"/>
                        <a:ea typeface="Cambria Math" panose="02040503050406030204" pitchFamily="18" charset="0"/>
                      </a:rPr>
                      <m:t>)</m:t>
                    </m:r>
                  </m:oMath>
                </a14:m>
                <a:endParaRPr lang="en-US" altLang="zh-CN" sz="2800" dirty="0"/>
              </a:p>
              <a:p>
                <a:endParaRPr lang="en-US" altLang="zh-CN" sz="1400" dirty="0"/>
              </a:p>
              <a:p>
                <a:r>
                  <a:rPr lang="zh-CN" altLang="en-US" sz="2800" b="1" dirty="0"/>
                  <a:t>观点</a:t>
                </a:r>
                <a:r>
                  <a:rPr lang="zh-CN" altLang="en-US" sz="2800" dirty="0"/>
                  <a:t>：本国货币供给增多，本币贬值；本国实际收入增多，本币升值</a:t>
                </a:r>
                <a:endParaRPr lang="en-US" altLang="zh-CN" sz="2800" dirty="0"/>
              </a:p>
            </p:txBody>
          </p:sp>
        </mc:Choice>
        <mc:Fallback xmlns="">
          <p:sp>
            <p:nvSpPr>
              <p:cNvPr id="2" name="文本框 1">
                <a:extLst>
                  <a:ext uri="{FF2B5EF4-FFF2-40B4-BE49-F238E27FC236}">
                    <a16:creationId xmlns:a16="http://schemas.microsoft.com/office/drawing/2014/main" id="{5410113D-E401-4711-9F66-A0B625EF73F3}"/>
                  </a:ext>
                </a:extLst>
              </p:cNvPr>
              <p:cNvSpPr txBox="1">
                <a:spLocks noRot="1" noChangeAspect="1" noMove="1" noResize="1" noEditPoints="1" noAdjustHandles="1" noChangeArrowheads="1" noChangeShapeType="1" noTextEdit="1"/>
              </p:cNvSpPr>
              <p:nvPr/>
            </p:nvSpPr>
            <p:spPr>
              <a:xfrm>
                <a:off x="582705" y="1353671"/>
                <a:ext cx="11286565" cy="4074320"/>
              </a:xfrm>
              <a:prstGeom prst="rect">
                <a:avLst/>
              </a:prstGeom>
              <a:blipFill>
                <a:blip r:embed="rId4"/>
                <a:stretch>
                  <a:fillRect l="-1135" t="-1647" r="-108" b="-59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1C059719-9A6D-4545-A165-22453252AE1A}"/>
              </a:ext>
            </a:extLst>
          </p:cNvPr>
          <p:cNvSpPr txBox="1"/>
          <p:nvPr/>
        </p:nvSpPr>
        <p:spPr>
          <a:xfrm>
            <a:off x="4896549" y="6185647"/>
            <a:ext cx="7335663" cy="461665"/>
          </a:xfrm>
          <a:prstGeom prst="rect">
            <a:avLst/>
          </a:prstGeom>
          <a:noFill/>
        </p:spPr>
        <p:txBody>
          <a:bodyPr wrap="none" rtlCol="0">
            <a:spAutoFit/>
          </a:bodyPr>
          <a:lstStyle/>
          <a:p>
            <a:pPr algn="l"/>
            <a:r>
              <a:rPr lang="zh-CN" altLang="en-US" sz="2400" dirty="0">
                <a:solidFill>
                  <a:srgbClr val="FF0000"/>
                </a:solidFill>
              </a:rPr>
              <a:t>课本</a:t>
            </a:r>
            <a:r>
              <a:rPr lang="en-US" altLang="zh-CN" sz="2400" dirty="0">
                <a:solidFill>
                  <a:srgbClr val="FF0000"/>
                </a:solidFill>
              </a:rPr>
              <a:t>P158</a:t>
            </a:r>
            <a:r>
              <a:rPr lang="zh-CN" altLang="en-US" sz="2400" dirty="0">
                <a:solidFill>
                  <a:srgbClr val="FF0000"/>
                </a:solidFill>
              </a:rPr>
              <a:t>专栏</a:t>
            </a:r>
            <a:r>
              <a:rPr lang="en-US" altLang="zh-CN" sz="2400" dirty="0">
                <a:solidFill>
                  <a:srgbClr val="FF0000"/>
                </a:solidFill>
              </a:rPr>
              <a:t>4-2 </a:t>
            </a:r>
            <a:r>
              <a:rPr lang="zh-CN" altLang="en-US" sz="2400" dirty="0">
                <a:solidFill>
                  <a:srgbClr val="FF0000"/>
                </a:solidFill>
              </a:rPr>
              <a:t>灵活价格货币论的应用 弄明白就行</a:t>
            </a:r>
          </a:p>
        </p:txBody>
      </p:sp>
    </p:spTree>
    <p:extLst>
      <p:ext uri="{BB962C8B-B14F-4D97-AF65-F5344CB8AC3E}">
        <p14:creationId xmlns:p14="http://schemas.microsoft.com/office/powerpoint/2010/main" val="76630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5"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汇率决定的货币论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410113D-E401-4711-9F66-A0B625EF73F3}"/>
              </a:ext>
            </a:extLst>
          </p:cNvPr>
          <p:cNvSpPr txBox="1"/>
          <p:nvPr/>
        </p:nvSpPr>
        <p:spPr>
          <a:xfrm>
            <a:off x="486605" y="805936"/>
            <a:ext cx="11286565" cy="5693866"/>
          </a:xfrm>
          <a:prstGeom prst="rect">
            <a:avLst/>
          </a:prstGeom>
          <a:noFill/>
        </p:spPr>
        <p:txBody>
          <a:bodyPr wrap="square" rtlCol="0">
            <a:spAutoFit/>
          </a:bodyPr>
          <a:lstStyle/>
          <a:p>
            <a:pPr algn="l"/>
            <a:r>
              <a:rPr lang="zh-CN" altLang="en-US" sz="2800" b="1" dirty="0"/>
              <a:t>汇率决定的货币论（货币分析法）</a:t>
            </a:r>
            <a:r>
              <a:rPr lang="zh-CN" altLang="en-US" sz="2800" dirty="0"/>
              <a:t>：</a:t>
            </a:r>
            <a:endParaRPr lang="en-US" altLang="zh-CN" sz="2800" dirty="0"/>
          </a:p>
          <a:p>
            <a:pPr algn="l"/>
            <a:endParaRPr lang="en-US" altLang="zh-CN" sz="1400" dirty="0"/>
          </a:p>
          <a:p>
            <a:pPr algn="l"/>
            <a:r>
              <a:rPr lang="zh-CN" altLang="en-US" sz="2800" dirty="0"/>
              <a:t>（</a:t>
            </a:r>
            <a:r>
              <a:rPr lang="en-US" altLang="zh-CN" sz="2800" dirty="0"/>
              <a:t>2</a:t>
            </a:r>
            <a:r>
              <a:rPr lang="zh-CN" altLang="en-US" sz="2800" dirty="0"/>
              <a:t>）</a:t>
            </a:r>
            <a:r>
              <a:rPr lang="zh-CN" altLang="en-US" sz="2800" b="1" dirty="0"/>
              <a:t>粘性价格货币模型（汇率超调模型）</a:t>
            </a:r>
            <a:r>
              <a:rPr lang="zh-CN" altLang="en-US" sz="2800" dirty="0"/>
              <a:t>：多恩布什</a:t>
            </a:r>
            <a:endParaRPr lang="en-US" altLang="zh-CN" sz="2800" dirty="0"/>
          </a:p>
          <a:p>
            <a:pPr algn="l"/>
            <a:endParaRPr lang="en-US" altLang="zh-CN" sz="1400" dirty="0"/>
          </a:p>
          <a:p>
            <a:pPr algn="l"/>
            <a:r>
              <a:rPr lang="zh-CN" altLang="en-US" sz="2800" b="1" dirty="0"/>
              <a:t>假设</a:t>
            </a:r>
            <a:r>
              <a:rPr lang="zh-CN" altLang="en-US" sz="2800" dirty="0"/>
              <a:t>：①商品市场中的商品价格在短期内具有粘性，不能及时做出充分调整，因此</a:t>
            </a:r>
            <a:r>
              <a:rPr lang="zh-CN" altLang="en-US" sz="2800" dirty="0">
                <a:solidFill>
                  <a:srgbClr val="FF0000"/>
                </a:solidFill>
              </a:rPr>
              <a:t>商品市场短期内无法出清，购买力平价短期内不成立</a:t>
            </a:r>
            <a:r>
              <a:rPr lang="zh-CN" altLang="en-US" sz="2800" dirty="0"/>
              <a:t>；</a:t>
            </a:r>
            <a:endParaRPr lang="en-US" altLang="zh-CN" sz="2800" dirty="0"/>
          </a:p>
          <a:p>
            <a:pPr algn="l"/>
            <a:r>
              <a:rPr lang="zh-CN" altLang="en-US" sz="2800" dirty="0"/>
              <a:t>②而资本市场（包括外汇市场）始终处于出清状态，汇率等资产价格具有完全的灵活性，有时甚至会出现过度调整，即</a:t>
            </a:r>
            <a:r>
              <a:rPr lang="zh-CN" altLang="en-US" sz="2800" dirty="0">
                <a:solidFill>
                  <a:srgbClr val="FF0000"/>
                </a:solidFill>
              </a:rPr>
              <a:t>汇率超调</a:t>
            </a:r>
            <a:r>
              <a:rPr lang="zh-CN" altLang="en-US" sz="2800" dirty="0"/>
              <a:t>现象，因而具有较大波动性。</a:t>
            </a:r>
            <a:endParaRPr lang="en-US" altLang="zh-CN" sz="2800" dirty="0"/>
          </a:p>
          <a:p>
            <a:pPr algn="l"/>
            <a:endParaRPr lang="en-US" altLang="zh-CN" sz="1400" dirty="0"/>
          </a:p>
          <a:p>
            <a:pPr algn="l"/>
            <a:r>
              <a:rPr lang="zh-CN" altLang="en-US" sz="2800" b="1" dirty="0"/>
              <a:t>意义</a:t>
            </a:r>
            <a:r>
              <a:rPr lang="zh-CN" altLang="en-US" sz="2800" dirty="0"/>
              <a:t>： ①解释了短期汇率会大幅度波动； ②解释了本国价格水平上升，外汇汇率不升反降；③汇率超调主要是由于资金自由流动造成的</a:t>
            </a:r>
            <a:endParaRPr lang="en-US" altLang="zh-CN" sz="2800" dirty="0"/>
          </a:p>
          <a:p>
            <a:pPr algn="l"/>
            <a:endParaRPr lang="en-US" altLang="zh-CN" sz="1400" dirty="0"/>
          </a:p>
          <a:p>
            <a:pPr algn="l"/>
            <a:r>
              <a:rPr lang="zh-CN" altLang="en-US" sz="2800" b="1" dirty="0"/>
              <a:t>缺陷</a:t>
            </a:r>
            <a:r>
              <a:rPr lang="zh-CN" altLang="en-US" sz="2800" dirty="0"/>
              <a:t>：将汇率波动完全归因于货币市场失衡，忽视了商品市场上实际因素对于汇率的影响。</a:t>
            </a:r>
            <a:endParaRPr lang="en-US" altLang="zh-CN" sz="2800" dirty="0"/>
          </a:p>
        </p:txBody>
      </p:sp>
    </p:spTree>
    <p:extLst>
      <p:ext uri="{BB962C8B-B14F-4D97-AF65-F5344CB8AC3E}">
        <p14:creationId xmlns:p14="http://schemas.microsoft.com/office/powerpoint/2010/main" val="36955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5"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汇率决定的货币论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00821FCF-27A5-45AE-BB64-9EDF2ED0A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781091"/>
            <a:ext cx="7061091" cy="5295818"/>
          </a:xfrm>
          <a:prstGeom prst="rect">
            <a:avLst/>
          </a:prstGeom>
        </p:spPr>
      </p:pic>
      <p:sp>
        <p:nvSpPr>
          <p:cNvPr id="5" name="文本框 4">
            <a:extLst>
              <a:ext uri="{FF2B5EF4-FFF2-40B4-BE49-F238E27FC236}">
                <a16:creationId xmlns:a16="http://schemas.microsoft.com/office/drawing/2014/main" id="{EDE64651-69A1-442E-9302-A9E8B1D01EE6}"/>
              </a:ext>
            </a:extLst>
          </p:cNvPr>
          <p:cNvSpPr txBox="1"/>
          <p:nvPr/>
        </p:nvSpPr>
        <p:spPr>
          <a:xfrm>
            <a:off x="4052010" y="6145714"/>
            <a:ext cx="4087979" cy="461665"/>
          </a:xfrm>
          <a:prstGeom prst="rect">
            <a:avLst/>
          </a:prstGeom>
          <a:noFill/>
        </p:spPr>
        <p:txBody>
          <a:bodyPr wrap="none" rtlCol="0">
            <a:spAutoFit/>
          </a:bodyPr>
          <a:lstStyle/>
          <a:p>
            <a:pPr algn="l"/>
            <a:r>
              <a:rPr lang="zh-CN" altLang="en-US" sz="2400" dirty="0">
                <a:solidFill>
                  <a:srgbClr val="FF0000"/>
                </a:solidFill>
              </a:rPr>
              <a:t>课本</a:t>
            </a:r>
            <a:r>
              <a:rPr lang="en-US" altLang="zh-CN" sz="2400" dirty="0">
                <a:solidFill>
                  <a:srgbClr val="FF0000"/>
                </a:solidFill>
              </a:rPr>
              <a:t>P163 </a:t>
            </a:r>
            <a:r>
              <a:rPr lang="zh-CN" altLang="en-US" sz="2400" dirty="0">
                <a:solidFill>
                  <a:srgbClr val="FF0000"/>
                </a:solidFill>
              </a:rPr>
              <a:t>汇率超调现象 理解</a:t>
            </a:r>
          </a:p>
        </p:txBody>
      </p:sp>
    </p:spTree>
    <p:extLst>
      <p:ext uri="{BB962C8B-B14F-4D97-AF65-F5344CB8AC3E}">
        <p14:creationId xmlns:p14="http://schemas.microsoft.com/office/powerpoint/2010/main" val="39818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7"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汇率的资产组合论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DB94F27-A3F6-4364-BCEC-E90EF62CE42A}"/>
              </a:ext>
            </a:extLst>
          </p:cNvPr>
          <p:cNvSpPr txBox="1"/>
          <p:nvPr/>
        </p:nvSpPr>
        <p:spPr>
          <a:xfrm>
            <a:off x="306056" y="1120676"/>
            <a:ext cx="11579888" cy="4616648"/>
          </a:xfrm>
          <a:prstGeom prst="rect">
            <a:avLst/>
          </a:prstGeom>
          <a:noFill/>
        </p:spPr>
        <p:txBody>
          <a:bodyPr wrap="square" rtlCol="0">
            <a:spAutoFit/>
          </a:bodyPr>
          <a:lstStyle/>
          <a:p>
            <a:pPr algn="l"/>
            <a:r>
              <a:rPr lang="zh-CN" altLang="en-US" sz="2800" b="1" dirty="0"/>
              <a:t>汇率的资产组合论（资产组合分析法）</a:t>
            </a:r>
            <a:r>
              <a:rPr lang="zh-CN" altLang="en-US" sz="2800" dirty="0"/>
              <a:t>：</a:t>
            </a:r>
            <a:endParaRPr lang="en-US" altLang="zh-CN" sz="2800" dirty="0"/>
          </a:p>
          <a:p>
            <a:pPr algn="l"/>
            <a:endParaRPr lang="en-US" altLang="zh-CN" sz="1400" dirty="0"/>
          </a:p>
          <a:p>
            <a:pPr algn="l"/>
            <a:r>
              <a:rPr lang="zh-CN" altLang="en-US" sz="2800" dirty="0"/>
              <a:t>资产组合分析法与货币分析法的异同：</a:t>
            </a:r>
            <a:endParaRPr lang="en-US" altLang="zh-CN" sz="2800" dirty="0"/>
          </a:p>
          <a:p>
            <a:pPr algn="l"/>
            <a:r>
              <a:rPr lang="zh-CN" altLang="en-US" sz="2800" dirty="0"/>
              <a:t>同：将汇率看作外汇资产的价格</a:t>
            </a:r>
            <a:endParaRPr lang="en-US" altLang="zh-CN" sz="2800" dirty="0"/>
          </a:p>
          <a:p>
            <a:pPr algn="l"/>
            <a:r>
              <a:rPr lang="zh-CN" altLang="en-US" sz="2800" dirty="0"/>
              <a:t>异：</a:t>
            </a:r>
            <a:endParaRPr lang="en-US" altLang="zh-CN" sz="2800" dirty="0"/>
          </a:p>
          <a:p>
            <a:pPr algn="l"/>
            <a:r>
              <a:rPr lang="en-US" altLang="zh-CN" sz="2800" dirty="0"/>
              <a:t>     </a:t>
            </a:r>
            <a:r>
              <a:rPr lang="zh-CN" altLang="en-US" sz="2800" dirty="0"/>
              <a:t>（</a:t>
            </a:r>
            <a:r>
              <a:rPr lang="en-US" altLang="zh-CN" sz="2800" dirty="0"/>
              <a:t>1</a:t>
            </a:r>
            <a:r>
              <a:rPr lang="zh-CN" altLang="en-US" sz="2800" dirty="0"/>
              <a:t>）资产组合分析法认为由于不同货币资产风险大小不同，因而不同国家的货币资产并非完全替代，故无抵补利率平价不成立；而货币分析法则认为无抵补利率平价成立。</a:t>
            </a:r>
            <a:endParaRPr lang="en-US" altLang="zh-CN" sz="2800" dirty="0"/>
          </a:p>
          <a:p>
            <a:pPr algn="l"/>
            <a:r>
              <a:rPr lang="zh-CN" altLang="en-US" sz="2800" dirty="0"/>
              <a:t>     （</a:t>
            </a:r>
            <a:r>
              <a:rPr lang="en-US" altLang="zh-CN" sz="2800" dirty="0"/>
              <a:t>2</a:t>
            </a:r>
            <a:r>
              <a:rPr lang="zh-CN" altLang="en-US" sz="2800" dirty="0"/>
              <a:t>）资产组合分析法认为，经常项目的均衡与失衡对于汇率调整起到了重要作用；而货币分析法只关注货币市场的均衡，对于经常项目失衡不予考虑。</a:t>
            </a:r>
            <a:endParaRPr lang="en-US" altLang="zh-CN" sz="2800" dirty="0"/>
          </a:p>
        </p:txBody>
      </p:sp>
    </p:spTree>
    <p:extLst>
      <p:ext uri="{BB962C8B-B14F-4D97-AF65-F5344CB8AC3E}">
        <p14:creationId xmlns:p14="http://schemas.microsoft.com/office/powerpoint/2010/main" val="198627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04588" y="3930223"/>
            <a:ext cx="5782824"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国际收支理论与学说</a:t>
            </a:r>
          </a:p>
        </p:txBody>
      </p:sp>
    </p:spTree>
    <p:extLst>
      <p:ext uri="{BB962C8B-B14F-4D97-AF65-F5344CB8AC3E}">
        <p14:creationId xmlns:p14="http://schemas.microsoft.com/office/powerpoint/2010/main" val="805043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17F3C66-1CED-4E5D-AF91-717F60F4E449}"/>
                  </a:ext>
                </a:extLst>
              </p:cNvPr>
              <p:cNvSpPr txBox="1"/>
              <p:nvPr/>
            </p:nvSpPr>
            <p:spPr>
              <a:xfrm>
                <a:off x="457200" y="1037887"/>
                <a:ext cx="11510681" cy="5270289"/>
              </a:xfrm>
              <a:prstGeom prst="rect">
                <a:avLst/>
              </a:prstGeom>
              <a:noFill/>
            </p:spPr>
            <p:txBody>
              <a:bodyPr wrap="square" rtlCol="0">
                <a:spAutoFit/>
              </a:bodyPr>
              <a:lstStyle/>
              <a:p>
                <a:pPr algn="l"/>
                <a:r>
                  <a:rPr lang="zh-CN" altLang="en-US" sz="2800" b="1" dirty="0"/>
                  <a:t>弹性论</a:t>
                </a:r>
                <a:r>
                  <a:rPr lang="zh-CN" altLang="en-US" sz="2800" dirty="0"/>
                  <a:t>：</a:t>
                </a:r>
                <a:endParaRPr lang="en-US" altLang="zh-CN" sz="2800" dirty="0"/>
              </a:p>
              <a:p>
                <a:pPr algn="l"/>
                <a:endParaRPr lang="en-US" altLang="zh-CN" sz="1400" dirty="0"/>
              </a:p>
              <a:p>
                <a:pPr algn="l"/>
                <a:r>
                  <a:rPr lang="zh-CN" altLang="en-US" sz="2800" b="1" dirty="0"/>
                  <a:t>理论基础</a:t>
                </a:r>
                <a:r>
                  <a:rPr lang="zh-CN" altLang="en-US" sz="2800" dirty="0"/>
                  <a:t>：假设</a:t>
                </a:r>
                <a:r>
                  <a:rPr lang="zh-CN" altLang="en-US" sz="2800" dirty="0">
                    <a:solidFill>
                      <a:srgbClr val="FF0000"/>
                    </a:solidFill>
                  </a:rPr>
                  <a:t>一国出口商品的供给弹性无穷大</a:t>
                </a:r>
                <a:r>
                  <a:rPr lang="zh-CN" altLang="en-US" sz="2800" dirty="0"/>
                  <a:t>，不考虑资本流动，贸易收支可以近似替代国际收支，只考虑汇率变化对于</a:t>
                </a:r>
                <a:r>
                  <a:rPr lang="zh-CN" altLang="en-US" sz="2800" dirty="0">
                    <a:solidFill>
                      <a:srgbClr val="FF0000"/>
                    </a:solidFill>
                  </a:rPr>
                  <a:t>贸易收支</a:t>
                </a:r>
                <a:r>
                  <a:rPr lang="zh-CN" altLang="en-US" sz="2800" dirty="0"/>
                  <a:t>的影响。</a:t>
                </a:r>
                <a:endParaRPr lang="en-US" altLang="zh-CN" sz="2800" dirty="0"/>
              </a:p>
              <a:p>
                <a:pPr algn="l"/>
                <a:endParaRPr lang="en-US" altLang="zh-CN" sz="1400" dirty="0"/>
              </a:p>
              <a:p>
                <a:pPr algn="l"/>
                <a:r>
                  <a:rPr lang="zh-CN" altLang="en-US" sz="2800" b="1" dirty="0"/>
                  <a:t>主要观点</a:t>
                </a:r>
                <a:r>
                  <a:rPr lang="zh-CN" altLang="en-US" sz="2800" dirty="0"/>
                  <a:t>：在满足马歇尔</a:t>
                </a:r>
                <a:r>
                  <a:rPr lang="en-US" altLang="zh-CN" sz="2800" dirty="0"/>
                  <a:t>-</a:t>
                </a:r>
                <a:r>
                  <a:rPr lang="zh-CN" altLang="en-US" sz="2800" dirty="0"/>
                  <a:t>勒讷条件下，一国可以通过本国货币贬值来改善贸易收支</a:t>
                </a:r>
                <a:r>
                  <a:rPr lang="en-US" altLang="zh-CN" sz="2800" dirty="0"/>
                  <a:t>;</a:t>
                </a:r>
                <a:r>
                  <a:rPr lang="zh-CN" altLang="en-US" sz="2800" dirty="0"/>
                  <a:t>相反如果进出口需求弹性绝对值之和小于</a:t>
                </a:r>
                <a:r>
                  <a:rPr lang="en-US" altLang="zh-CN" sz="2800" dirty="0"/>
                  <a:t>1</a:t>
                </a:r>
                <a:r>
                  <a:rPr lang="zh-CN" altLang="en-US" sz="2800" dirty="0"/>
                  <a:t>，那么贬值本币只会使得贸易收支恶化；若进出口需求弹性绝对值之和等于</a:t>
                </a:r>
                <a:r>
                  <a:rPr lang="en-US" altLang="zh-CN" sz="2800" dirty="0"/>
                  <a:t>1</a:t>
                </a:r>
                <a:r>
                  <a:rPr lang="zh-CN" altLang="en-US" sz="2800"/>
                  <a:t>，那么贬值（或者升值）本币对于贸易收支无影响。</a:t>
                </a:r>
                <a:endParaRPr lang="en-US" altLang="zh-CN" sz="2800" dirty="0"/>
              </a:p>
              <a:p>
                <a:pPr algn="l"/>
                <a:endParaRPr lang="en-US" altLang="zh-CN" sz="1400" dirty="0"/>
              </a:p>
              <a:p>
                <a:r>
                  <a:rPr lang="zh-CN" altLang="en-US" sz="2800" b="1" dirty="0"/>
                  <a:t>马歇尔</a:t>
                </a:r>
                <a:r>
                  <a:rPr lang="en-US" altLang="zh-CN" sz="2800" b="1" dirty="0"/>
                  <a:t>-</a:t>
                </a:r>
                <a:r>
                  <a:rPr lang="zh-CN" altLang="en-US" sz="2800" b="1" dirty="0"/>
                  <a:t>勒讷条件</a:t>
                </a:r>
                <a:r>
                  <a:rPr lang="zh-CN" altLang="en-US" sz="2800" dirty="0"/>
                  <a:t>：</a:t>
                </a:r>
                <a14:m>
                  <m:oMath xmlns:m="http://schemas.openxmlformats.org/officeDocument/2006/math">
                    <m:d>
                      <m:dPr>
                        <m:begChr m:val="|"/>
                        <m:endChr m:val="|"/>
                        <m:ctrlPr>
                          <a:rPr lang="en-US" altLang="zh-CN" sz="2800" i="1" dirty="0" smtClean="0">
                            <a:solidFill>
                              <a:srgbClr val="FF0000"/>
                            </a:solidFill>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𝑚</m:t>
                            </m:r>
                          </m:sub>
                        </m:sSub>
                      </m:e>
                    </m:d>
                    <m:r>
                      <a:rPr lang="en-US" altLang="zh-CN" sz="2800" b="0" i="0" dirty="0" smtClean="0">
                        <a:solidFill>
                          <a:srgbClr val="FF0000"/>
                        </a:solidFill>
                        <a:latin typeface="Cambria Math" panose="02040503050406030204" pitchFamily="18" charset="0"/>
                      </a:rPr>
                      <m:t>+</m:t>
                    </m:r>
                    <m:r>
                      <a:rPr lang="en-US" altLang="zh-CN" sz="2800" dirty="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𝑥</m:t>
                        </m:r>
                      </m:sub>
                    </m:sSub>
                    <m:r>
                      <a:rPr lang="en-US" altLang="zh-CN" sz="2800" dirty="0">
                        <a:solidFill>
                          <a:srgbClr val="FF0000"/>
                        </a:solidFill>
                        <a:latin typeface="Cambria Math" panose="02040503050406030204" pitchFamily="18" charset="0"/>
                      </a:rPr>
                      <m:t>|</m:t>
                    </m:r>
                  </m:oMath>
                </a14:m>
                <a:r>
                  <a:rPr lang="en-US" altLang="zh-CN" sz="2800" dirty="0">
                    <a:solidFill>
                      <a:srgbClr val="FF0000"/>
                    </a:solidFill>
                  </a:rPr>
                  <a:t>&gt;1</a:t>
                </a:r>
                <a:r>
                  <a:rPr lang="zh-CN" altLang="en-US" sz="2800" dirty="0"/>
                  <a:t>，</a:t>
                </a:r>
                <a:r>
                  <a:rPr lang="en-US" altLang="zh-CN" sz="2800" dirty="0"/>
                  <a:t> </a:t>
                </a:r>
                <a14:m>
                  <m:oMath xmlns:m="http://schemas.openxmlformats.org/officeDocument/2006/math">
                    <m:d>
                      <m:dPr>
                        <m:begChr m:val="|"/>
                        <m:endChr m:val="|"/>
                        <m:ctrlPr>
                          <a:rPr lang="en-US" altLang="zh-CN" sz="2800" i="1" dirty="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m:t>
                            </m:r>
                          </m:e>
                          <m:sub>
                            <m:r>
                              <a:rPr lang="en-US" altLang="zh-CN" sz="2800" i="1" dirty="0">
                                <a:latin typeface="Cambria Math" panose="02040503050406030204" pitchFamily="18" charset="0"/>
                              </a:rPr>
                              <m:t>𝑚</m:t>
                            </m:r>
                          </m:sub>
                        </m:sSub>
                      </m:e>
                    </m:d>
                  </m:oMath>
                </a14:m>
                <a:r>
                  <a:rPr lang="zh-CN" altLang="en-US" sz="2800" dirty="0"/>
                  <a:t>表示进口需求的价格弹性，</a:t>
                </a:r>
                <a:r>
                  <a:rPr lang="en-US" altLang="zh-CN" sz="2800" dirty="0"/>
                  <a:t> </a:t>
                </a:r>
                <a14:m>
                  <m:oMath xmlns:m="http://schemas.openxmlformats.org/officeDocument/2006/math">
                    <m:d>
                      <m:dPr>
                        <m:begChr m:val="|"/>
                        <m:endChr m:val="|"/>
                        <m:ctrlPr>
                          <a:rPr lang="en-US" altLang="zh-CN" sz="2800" i="1" dirty="0">
                            <a:latin typeface="Cambria Math" panose="02040503050406030204" pitchFamily="18" charset="0"/>
                          </a:rPr>
                        </m:ctrlPr>
                      </m:dPr>
                      <m:e>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𝐸</m:t>
                            </m:r>
                          </m:e>
                          <m:sub>
                            <m:r>
                              <a:rPr lang="en-US" altLang="zh-CN" sz="2800" b="0" i="1" dirty="0" smtClean="0">
                                <a:latin typeface="Cambria Math" panose="02040503050406030204" pitchFamily="18" charset="0"/>
                              </a:rPr>
                              <m:t>𝑥</m:t>
                            </m:r>
                          </m:sub>
                        </m:sSub>
                      </m:e>
                    </m:d>
                  </m:oMath>
                </a14:m>
                <a:r>
                  <a:rPr lang="zh-CN" altLang="en-US" sz="2800" dirty="0"/>
                  <a:t>表示出口需求的价格弹性；弹性值</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数量</m:t>
                        </m:r>
                        <m:r>
                          <a:rPr lang="zh-CN" altLang="en-US" sz="2800" i="1" smtClean="0">
                            <a:latin typeface="Cambria Math" panose="02040503050406030204" pitchFamily="18" charset="0"/>
                          </a:rPr>
                          <m:t>变动</m:t>
                        </m:r>
                        <m:r>
                          <a:rPr lang="zh-CN" altLang="en-US" sz="2800" i="1">
                            <a:latin typeface="Cambria Math" panose="02040503050406030204" pitchFamily="18" charset="0"/>
                          </a:rPr>
                          <m:t>百分比</m:t>
                        </m:r>
                      </m:num>
                      <m:den>
                        <m:r>
                          <a:rPr lang="zh-CN" altLang="en-US" sz="2800" i="1">
                            <a:latin typeface="Cambria Math" panose="02040503050406030204" pitchFamily="18" charset="0"/>
                          </a:rPr>
                          <m:t>价格变动百分比</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𝑄</m:t>
                            </m:r>
                          </m:num>
                          <m:den>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)/2</m:t>
                            </m:r>
                          </m:den>
                        </m:f>
                      </m:num>
                      <m:den>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𝑃</m:t>
                            </m:r>
                          </m:num>
                          <m:den>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)/2</m:t>
                            </m:r>
                          </m:den>
                        </m:f>
                      </m:den>
                    </m:f>
                  </m:oMath>
                </a14:m>
                <a:endParaRPr lang="en-US" altLang="zh-CN" sz="2800" dirty="0"/>
              </a:p>
            </p:txBody>
          </p:sp>
        </mc:Choice>
        <mc:Fallback>
          <p:sp>
            <p:nvSpPr>
              <p:cNvPr id="3" name="文本框 2">
                <a:extLst>
                  <a:ext uri="{FF2B5EF4-FFF2-40B4-BE49-F238E27FC236}">
                    <a16:creationId xmlns:a16="http://schemas.microsoft.com/office/drawing/2014/main" id="{E17F3C66-1CED-4E5D-AF91-717F60F4E449}"/>
                  </a:ext>
                </a:extLst>
              </p:cNvPr>
              <p:cNvSpPr txBox="1">
                <a:spLocks noRot="1" noChangeAspect="1" noMove="1" noResize="1" noEditPoints="1" noAdjustHandles="1" noChangeArrowheads="1" noChangeShapeType="1" noTextEdit="1"/>
              </p:cNvSpPr>
              <p:nvPr/>
            </p:nvSpPr>
            <p:spPr>
              <a:xfrm>
                <a:off x="457200" y="1037887"/>
                <a:ext cx="11510681" cy="5270289"/>
              </a:xfrm>
              <a:prstGeom prst="rect">
                <a:avLst/>
              </a:prstGeom>
              <a:blipFill>
                <a:blip r:embed="rId4"/>
                <a:stretch>
                  <a:fillRect l="-1059" t="-1272" r="-47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B78964C-7AD5-451D-9606-2AA826E73678}"/>
              </a:ext>
            </a:extLst>
          </p:cNvPr>
          <p:cNvSpPr txBox="1"/>
          <p:nvPr/>
        </p:nvSpPr>
        <p:spPr>
          <a:xfrm>
            <a:off x="1256048" y="6243829"/>
            <a:ext cx="11143129" cy="461665"/>
          </a:xfrm>
          <a:prstGeom prst="rect">
            <a:avLst/>
          </a:prstGeom>
          <a:noFill/>
        </p:spPr>
        <p:txBody>
          <a:bodyPr wrap="square" rtlCol="0">
            <a:spAutoFit/>
          </a:bodyPr>
          <a:lstStyle/>
          <a:p>
            <a:pPr algn="l"/>
            <a:r>
              <a:rPr lang="zh-CN" altLang="en-US" sz="2400" dirty="0">
                <a:solidFill>
                  <a:srgbClr val="FF0000"/>
                </a:solidFill>
              </a:rPr>
              <a:t>理解表</a:t>
            </a:r>
            <a:r>
              <a:rPr lang="en-US" altLang="zh-CN" sz="2400" dirty="0">
                <a:solidFill>
                  <a:srgbClr val="FF0000"/>
                </a:solidFill>
              </a:rPr>
              <a:t>5-1,2,3,4</a:t>
            </a:r>
            <a:r>
              <a:rPr lang="zh-CN" altLang="en-US" sz="2400" dirty="0">
                <a:solidFill>
                  <a:srgbClr val="FF0000"/>
                </a:solidFill>
              </a:rPr>
              <a:t>中的计算方法，专栏</a:t>
            </a:r>
            <a:r>
              <a:rPr lang="en-US" altLang="zh-CN" sz="2400" dirty="0">
                <a:solidFill>
                  <a:srgbClr val="FF0000"/>
                </a:solidFill>
              </a:rPr>
              <a:t>5-1</a:t>
            </a:r>
            <a:r>
              <a:rPr lang="zh-CN" altLang="en-US" sz="2400" dirty="0">
                <a:solidFill>
                  <a:srgbClr val="FF0000"/>
                </a:solidFill>
              </a:rPr>
              <a:t>马歇尔</a:t>
            </a:r>
            <a:r>
              <a:rPr lang="en-US" altLang="zh-CN" sz="2400" dirty="0">
                <a:solidFill>
                  <a:srgbClr val="FF0000"/>
                </a:solidFill>
              </a:rPr>
              <a:t>-</a:t>
            </a:r>
            <a:r>
              <a:rPr lang="zh-CN" altLang="en-US" sz="2400" dirty="0">
                <a:solidFill>
                  <a:srgbClr val="FF0000"/>
                </a:solidFill>
              </a:rPr>
              <a:t>勒讷条件的数学推导最好能看明白</a:t>
            </a:r>
          </a:p>
        </p:txBody>
      </p:sp>
    </p:spTree>
    <p:extLst>
      <p:ext uri="{BB962C8B-B14F-4D97-AF65-F5344CB8AC3E}">
        <p14:creationId xmlns:p14="http://schemas.microsoft.com/office/powerpoint/2010/main" val="2808729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E17F3C66-1CED-4E5D-AF91-717F60F4E449}"/>
              </a:ext>
            </a:extLst>
          </p:cNvPr>
          <p:cNvSpPr txBox="1"/>
          <p:nvPr/>
        </p:nvSpPr>
        <p:spPr>
          <a:xfrm>
            <a:off x="174812" y="1228398"/>
            <a:ext cx="11842376" cy="4401205"/>
          </a:xfrm>
          <a:prstGeom prst="rect">
            <a:avLst/>
          </a:prstGeom>
          <a:noFill/>
        </p:spPr>
        <p:txBody>
          <a:bodyPr wrap="square" rtlCol="0">
            <a:spAutoFit/>
          </a:bodyPr>
          <a:lstStyle/>
          <a:p>
            <a:pPr algn="l"/>
            <a:r>
              <a:rPr lang="zh-CN" altLang="en-US" sz="2800" b="1" dirty="0"/>
              <a:t>弹性论</a:t>
            </a:r>
            <a:r>
              <a:rPr lang="zh-CN" altLang="en-US" sz="2800" dirty="0"/>
              <a:t>：</a:t>
            </a:r>
            <a:endParaRPr lang="en-US" altLang="zh-CN" sz="2800" dirty="0"/>
          </a:p>
          <a:p>
            <a:pPr algn="l"/>
            <a:endParaRPr lang="en-US" altLang="zh-CN" sz="1400" dirty="0"/>
          </a:p>
          <a:p>
            <a:pPr algn="l"/>
            <a:r>
              <a:rPr lang="en-US" altLang="zh-CN" sz="2800" b="1" dirty="0"/>
              <a:t>J</a:t>
            </a:r>
            <a:r>
              <a:rPr lang="zh-CN" altLang="en-US" sz="2800" b="1" dirty="0"/>
              <a:t>曲线效应</a:t>
            </a:r>
            <a:r>
              <a:rPr lang="zh-CN" altLang="en-US" sz="2800" dirty="0"/>
              <a:t>：由于存在时滞，本币刚贬值时进出口变动幅度未超过汇率变动幅度，因此贸易收支曲线成</a:t>
            </a:r>
            <a:r>
              <a:rPr lang="en-US" altLang="zh-CN" sz="2800" dirty="0"/>
              <a:t>J</a:t>
            </a:r>
            <a:r>
              <a:rPr lang="zh-CN" altLang="en-US" sz="2800" dirty="0"/>
              <a:t>型，即在短期内不满足马歇尔</a:t>
            </a:r>
            <a:r>
              <a:rPr lang="en-US" altLang="zh-CN" sz="2800" dirty="0"/>
              <a:t>-</a:t>
            </a:r>
            <a:r>
              <a:rPr lang="zh-CN" altLang="en-US" sz="2800" dirty="0"/>
              <a:t>勒讷条件。</a:t>
            </a:r>
            <a:endParaRPr lang="en-US" altLang="zh-CN" sz="2800" dirty="0"/>
          </a:p>
          <a:p>
            <a:pPr algn="l"/>
            <a:endParaRPr lang="en-US" altLang="zh-CN" sz="1400" dirty="0"/>
          </a:p>
          <a:p>
            <a:pPr algn="l"/>
            <a:r>
              <a:rPr lang="zh-CN" altLang="en-US" sz="2800" dirty="0"/>
              <a:t>存在</a:t>
            </a:r>
            <a:r>
              <a:rPr lang="zh-CN" altLang="en-US" sz="2800" b="1" dirty="0"/>
              <a:t>时滞</a:t>
            </a:r>
            <a:r>
              <a:rPr lang="zh-CN" altLang="en-US" sz="2800" dirty="0"/>
              <a:t>的原因</a:t>
            </a:r>
            <a:r>
              <a:rPr lang="en-US" altLang="zh-CN" sz="2800" dirty="0"/>
              <a:t>:</a:t>
            </a:r>
            <a:r>
              <a:rPr lang="zh-CN" altLang="en-US" sz="2800" dirty="0"/>
              <a:t>（</a:t>
            </a:r>
            <a:r>
              <a:rPr lang="en-US" altLang="zh-CN" sz="2800" dirty="0"/>
              <a:t>1</a:t>
            </a:r>
            <a:r>
              <a:rPr lang="zh-CN" altLang="en-US" sz="2800" dirty="0"/>
              <a:t>）贸易合同从签订到履行通常需要一定的时间</a:t>
            </a:r>
            <a:endParaRPr lang="en-US" altLang="zh-CN" sz="2800" dirty="0"/>
          </a:p>
          <a:p>
            <a:pPr algn="l"/>
            <a:r>
              <a:rPr lang="en-US" altLang="zh-CN" sz="2800" dirty="0"/>
              <a:t>   	                 </a:t>
            </a:r>
            <a:r>
              <a:rPr lang="zh-CN" altLang="en-US" sz="2800" dirty="0"/>
              <a:t>（</a:t>
            </a:r>
            <a:r>
              <a:rPr lang="en-US" altLang="zh-CN" sz="2800" dirty="0"/>
              <a:t>2</a:t>
            </a:r>
            <a:r>
              <a:rPr lang="zh-CN" altLang="en-US" sz="2800" dirty="0"/>
              <a:t>）进出口对于汇率的变化需要一段时间才能够做出反应</a:t>
            </a:r>
            <a:endParaRPr lang="en-US" altLang="zh-CN" sz="2800" dirty="0"/>
          </a:p>
          <a:p>
            <a:pPr algn="l"/>
            <a:endParaRPr lang="en-US" altLang="zh-CN" sz="2800" dirty="0"/>
          </a:p>
          <a:p>
            <a:pPr algn="l"/>
            <a:r>
              <a:rPr lang="zh-CN" altLang="en-US" sz="2800" b="1" dirty="0"/>
              <a:t>缺陷</a:t>
            </a:r>
            <a:r>
              <a:rPr lang="zh-CN" altLang="en-US" sz="2800" dirty="0"/>
              <a:t>：（</a:t>
            </a:r>
            <a:r>
              <a:rPr lang="en-US" altLang="zh-CN" sz="2800" dirty="0"/>
              <a:t>1</a:t>
            </a:r>
            <a:r>
              <a:rPr lang="zh-CN" altLang="en-US" sz="2800" dirty="0"/>
              <a:t>）忽略了汇率变化对社会总支出和总收入的影响；</a:t>
            </a:r>
            <a:endParaRPr lang="en-US" altLang="zh-CN" sz="2800" dirty="0"/>
          </a:p>
          <a:p>
            <a:pPr algn="l"/>
            <a:r>
              <a:rPr lang="en-US" altLang="zh-CN" sz="2800" dirty="0"/>
              <a:t>           </a:t>
            </a:r>
            <a:r>
              <a:rPr lang="zh-CN" altLang="en-US" sz="2800" dirty="0"/>
              <a:t>（</a:t>
            </a:r>
            <a:r>
              <a:rPr lang="en-US" altLang="zh-CN" sz="2800" dirty="0"/>
              <a:t>2</a:t>
            </a:r>
            <a:r>
              <a:rPr lang="zh-CN" altLang="en-US" sz="2800" dirty="0"/>
              <a:t>）忽略了资本流动；</a:t>
            </a:r>
            <a:endParaRPr lang="en-US" altLang="zh-CN" sz="2800" dirty="0"/>
          </a:p>
          <a:p>
            <a:pPr algn="l"/>
            <a:r>
              <a:rPr lang="zh-CN" altLang="en-US" sz="2800" dirty="0"/>
              <a:t>           （</a:t>
            </a:r>
            <a:r>
              <a:rPr lang="en-US" altLang="zh-CN" sz="2800" dirty="0"/>
              <a:t>3</a:t>
            </a:r>
            <a:r>
              <a:rPr lang="zh-CN" altLang="en-US" sz="2800" dirty="0"/>
              <a:t>）供给弹性无限大的假设现实中不成立。</a:t>
            </a:r>
            <a:endParaRPr lang="en-US" altLang="zh-CN" sz="2800" dirty="0"/>
          </a:p>
        </p:txBody>
      </p:sp>
    </p:spTree>
    <p:extLst>
      <p:ext uri="{BB962C8B-B14F-4D97-AF65-F5344CB8AC3E}">
        <p14:creationId xmlns:p14="http://schemas.microsoft.com/office/powerpoint/2010/main" val="845128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4EAA381C-D73C-4563-AB34-AEE2BB8641E4}"/>
              </a:ext>
            </a:extLst>
          </p:cNvPr>
          <p:cNvPicPr>
            <a:picLocks noChangeAspect="1"/>
          </p:cNvPicPr>
          <p:nvPr/>
        </p:nvPicPr>
        <p:blipFill rotWithShape="1">
          <a:blip r:embed="rId4">
            <a:extLst>
              <a:ext uri="{28A0092B-C50C-407E-A947-70E740481C1C}">
                <a14:useLocalDpi xmlns:a14="http://schemas.microsoft.com/office/drawing/2010/main" val="0"/>
              </a:ext>
            </a:extLst>
          </a:blip>
          <a:srcRect l="29020" t="20172" r="10279" b="36602"/>
          <a:stretch/>
        </p:blipFill>
        <p:spPr>
          <a:xfrm>
            <a:off x="2019873" y="1047861"/>
            <a:ext cx="8152254" cy="4353976"/>
          </a:xfrm>
          <a:prstGeom prst="rect">
            <a:avLst/>
          </a:prstGeom>
        </p:spPr>
      </p:pic>
      <p:sp>
        <p:nvSpPr>
          <p:cNvPr id="2" name="文本框 1">
            <a:extLst>
              <a:ext uri="{FF2B5EF4-FFF2-40B4-BE49-F238E27FC236}">
                <a16:creationId xmlns:a16="http://schemas.microsoft.com/office/drawing/2014/main" id="{87648A60-1C33-4EAD-A106-588EBD9E7E72}"/>
              </a:ext>
            </a:extLst>
          </p:cNvPr>
          <p:cNvSpPr txBox="1"/>
          <p:nvPr/>
        </p:nvSpPr>
        <p:spPr>
          <a:xfrm>
            <a:off x="4414290" y="5475802"/>
            <a:ext cx="3363421" cy="461665"/>
          </a:xfrm>
          <a:prstGeom prst="rect">
            <a:avLst/>
          </a:prstGeom>
          <a:noFill/>
        </p:spPr>
        <p:txBody>
          <a:bodyPr wrap="none" rtlCol="0">
            <a:spAutoFit/>
          </a:bodyPr>
          <a:lstStyle/>
          <a:p>
            <a:pPr algn="l"/>
            <a:r>
              <a:rPr lang="zh-CN" altLang="en-US" sz="2400" dirty="0">
                <a:solidFill>
                  <a:srgbClr val="FF0000"/>
                </a:solidFill>
              </a:rPr>
              <a:t>课本</a:t>
            </a:r>
            <a:r>
              <a:rPr lang="en-US" altLang="zh-CN" sz="2400" dirty="0">
                <a:solidFill>
                  <a:srgbClr val="FF0000"/>
                </a:solidFill>
              </a:rPr>
              <a:t>P196 J</a:t>
            </a:r>
            <a:r>
              <a:rPr lang="zh-CN" altLang="en-US" sz="2400" dirty="0">
                <a:solidFill>
                  <a:srgbClr val="FF0000"/>
                </a:solidFill>
              </a:rPr>
              <a:t>曲线效应</a:t>
            </a:r>
            <a:r>
              <a:rPr lang="en-US" altLang="zh-CN" sz="2400" dirty="0">
                <a:solidFill>
                  <a:srgbClr val="FF0000"/>
                </a:solidFill>
              </a:rPr>
              <a:t>(</a:t>
            </a:r>
            <a:r>
              <a:rPr lang="zh-CN" altLang="en-US" sz="2400" dirty="0">
                <a:solidFill>
                  <a:srgbClr val="FF0000"/>
                </a:solidFill>
              </a:rPr>
              <a:t>★</a:t>
            </a:r>
            <a:r>
              <a:rPr lang="en-US" altLang="zh-CN" sz="2400" dirty="0">
                <a:solidFill>
                  <a:srgbClr val="FF0000"/>
                </a:solidFill>
              </a:rPr>
              <a:t>)</a:t>
            </a:r>
            <a:endParaRPr lang="zh-CN" altLang="en-US" sz="2400" dirty="0">
              <a:solidFill>
                <a:srgbClr val="FF0000"/>
              </a:solidFill>
            </a:endParaRPr>
          </a:p>
        </p:txBody>
      </p:sp>
    </p:spTree>
    <p:extLst>
      <p:ext uri="{BB962C8B-B14F-4D97-AF65-F5344CB8AC3E}">
        <p14:creationId xmlns:p14="http://schemas.microsoft.com/office/powerpoint/2010/main" val="4276776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4"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贸易乘数论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88D806-11F0-4495-9367-03084F4DADEB}"/>
                  </a:ext>
                </a:extLst>
              </p:cNvPr>
              <p:cNvSpPr txBox="1"/>
              <p:nvPr/>
            </p:nvSpPr>
            <p:spPr>
              <a:xfrm>
                <a:off x="475993" y="859602"/>
                <a:ext cx="11447929" cy="5909310"/>
              </a:xfrm>
              <a:prstGeom prst="rect">
                <a:avLst/>
              </a:prstGeom>
              <a:noFill/>
            </p:spPr>
            <p:txBody>
              <a:bodyPr wrap="square" rtlCol="0">
                <a:spAutoFit/>
              </a:bodyPr>
              <a:lstStyle/>
              <a:p>
                <a:pPr algn="l"/>
                <a:r>
                  <a:rPr lang="zh-CN" altLang="en-US" sz="2800" b="1" dirty="0"/>
                  <a:t>贸易乘数论（乘数分析法）</a:t>
                </a:r>
                <a:r>
                  <a:rPr lang="zh-CN" altLang="en-US" sz="2800" dirty="0"/>
                  <a:t>：凯恩斯学派</a:t>
                </a:r>
                <a:endParaRPr lang="en-US" altLang="zh-CN" sz="1400" dirty="0"/>
              </a:p>
              <a:p>
                <a:pPr algn="l"/>
                <a:r>
                  <a:rPr lang="zh-CN" altLang="en-US" sz="2800" dirty="0"/>
                  <a:t>自主性支出：与收入无关，不管收入多少这部分支出总是要发生；</a:t>
                </a:r>
                <a:endParaRPr lang="en-US" altLang="zh-CN" sz="2800" dirty="0"/>
              </a:p>
              <a:p>
                <a:pPr algn="l"/>
                <a:r>
                  <a:rPr lang="zh-CN" altLang="en-US" sz="2800" dirty="0"/>
                  <a:t>诱致性支出：这部分支出是由收入引起的。</a:t>
                </a:r>
                <a:endParaRPr lang="en-US" altLang="zh-CN" sz="2800" dirty="0"/>
              </a:p>
              <a:p>
                <a:pPr algn="l"/>
                <a:endParaRPr lang="en-US" altLang="zh-CN" sz="1400" dirty="0"/>
              </a:p>
              <a:p>
                <a:pPr algn="l"/>
                <a:r>
                  <a:rPr lang="zh-CN" altLang="en-US" sz="2800" b="1" dirty="0"/>
                  <a:t>理论基础</a:t>
                </a:r>
                <a:r>
                  <a:rPr lang="zh-CN" altLang="en-US" sz="2800" dirty="0"/>
                  <a:t>：假设汇率与价格不变，不考虑国际资本流动，将国际收支等同于</a:t>
                </a:r>
                <a:r>
                  <a:rPr lang="zh-CN" altLang="en-US" sz="2800" dirty="0">
                    <a:solidFill>
                      <a:srgbClr val="FF0000"/>
                    </a:solidFill>
                  </a:rPr>
                  <a:t>贸易收支</a:t>
                </a:r>
                <a:r>
                  <a:rPr lang="zh-CN" altLang="en-US" sz="2800" dirty="0"/>
                  <a:t>。</a:t>
                </a:r>
                <a:endParaRPr lang="en-US" altLang="zh-CN" sz="2800" dirty="0"/>
              </a:p>
              <a:p>
                <a:pPr algn="l"/>
                <a:endParaRPr lang="en-US" altLang="zh-CN" sz="1400" dirty="0"/>
              </a:p>
              <a:p>
                <a:pPr algn="l"/>
                <a:r>
                  <a:rPr lang="zh-CN" altLang="en-US" sz="2800" b="1" dirty="0"/>
                  <a:t>观点</a:t>
                </a:r>
                <a:r>
                  <a:rPr lang="zh-CN" altLang="en-US" sz="2800" dirty="0"/>
                  <a:t>：（</a:t>
                </a:r>
                <a:r>
                  <a:rPr lang="en-US" altLang="zh-CN" sz="2800" dirty="0"/>
                  <a:t>1</a:t>
                </a:r>
                <a:r>
                  <a:rPr lang="zh-CN" altLang="en-US" sz="2800" dirty="0"/>
                  <a:t>）一国开放程度越高，进口需求的收入弹性越大，</a:t>
                </a:r>
                <a:r>
                  <a:rPr lang="zh-CN" altLang="en-US" sz="2800" dirty="0">
                    <a:solidFill>
                      <a:srgbClr val="FF0000"/>
                    </a:solidFill>
                  </a:rPr>
                  <a:t>一定规模的紧缩政策带来的国际收支改善程度越大</a:t>
                </a:r>
                <a:r>
                  <a:rPr lang="zh-CN" altLang="en-US" sz="2800" dirty="0"/>
                  <a:t>；（</a:t>
                </a:r>
                <a:r>
                  <a:rPr lang="en-US" altLang="zh-CN" sz="2800" dirty="0"/>
                  <a:t>2</a:t>
                </a:r>
                <a:r>
                  <a:rPr lang="zh-CN" altLang="en-US" sz="2800" dirty="0"/>
                  <a:t>）主张通过“</a:t>
                </a:r>
                <a:r>
                  <a:rPr lang="zh-CN" altLang="en-US" sz="2800" dirty="0">
                    <a:solidFill>
                      <a:srgbClr val="FF0000"/>
                    </a:solidFill>
                  </a:rPr>
                  <a:t>奖出限入</a:t>
                </a:r>
                <a:r>
                  <a:rPr lang="zh-CN" altLang="en-US" sz="2800" dirty="0"/>
                  <a:t>”改善贸易收支并增加国民收入。</a:t>
                </a:r>
                <a:endParaRPr lang="en-US" altLang="zh-CN" sz="2800" dirty="0"/>
              </a:p>
              <a:p>
                <a:pPr algn="l"/>
                <a:endParaRPr lang="en-US" altLang="zh-CN" sz="1400" dirty="0"/>
              </a:p>
              <a:p>
                <a:pPr algn="l"/>
                <a:r>
                  <a:rPr lang="zh-CN" altLang="en-US" sz="2800" b="1" dirty="0"/>
                  <a:t>哈伯格条件</a:t>
                </a:r>
                <a:r>
                  <a:rPr lang="zh-CN" altLang="en-US" sz="2800" dirty="0"/>
                  <a:t>（乘数论的国际收支改善条件）：</a:t>
                </a:r>
                <a:r>
                  <a:rPr lang="en-US" altLang="zh-CN" sz="2800" dirty="0"/>
                  <a:t> </a:t>
                </a:r>
                <a14:m>
                  <m:oMath xmlns:m="http://schemas.openxmlformats.org/officeDocument/2006/math">
                    <m:d>
                      <m:dPr>
                        <m:begChr m:val="|"/>
                        <m:endChr m:val="|"/>
                        <m:ctrlPr>
                          <a:rPr lang="en-US" altLang="zh-CN" sz="2800" i="1" dirty="0" smtClean="0">
                            <a:solidFill>
                              <a:srgbClr val="FF0000"/>
                            </a:solidFill>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𝑚</m:t>
                            </m:r>
                          </m:sub>
                        </m:sSub>
                      </m:e>
                    </m:d>
                    <m:r>
                      <a:rPr lang="en-US" altLang="zh-CN" sz="2800" b="0" i="0" dirty="0" smtClean="0">
                        <a:solidFill>
                          <a:srgbClr val="FF0000"/>
                        </a:solidFill>
                        <a:latin typeface="Cambria Math" panose="02040503050406030204" pitchFamily="18" charset="0"/>
                      </a:rPr>
                      <m:t>+</m:t>
                    </m:r>
                    <m:r>
                      <a:rPr lang="en-US" altLang="zh-CN" sz="2800" dirty="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𝑥</m:t>
                        </m:r>
                      </m:sub>
                    </m:sSub>
                    <m:r>
                      <a:rPr lang="en-US" altLang="zh-CN" sz="2800" dirty="0">
                        <a:solidFill>
                          <a:srgbClr val="FF0000"/>
                        </a:solidFill>
                        <a:latin typeface="Cambria Math" panose="02040503050406030204" pitchFamily="18" charset="0"/>
                      </a:rPr>
                      <m:t>|</m:t>
                    </m:r>
                  </m:oMath>
                </a14:m>
                <a:r>
                  <a:rPr lang="en-US" altLang="zh-CN" sz="2800" dirty="0">
                    <a:solidFill>
                      <a:srgbClr val="FF0000"/>
                    </a:solidFill>
                  </a:rPr>
                  <a:t>&gt;</a:t>
                </a:r>
                <a14:m>
                  <m:oMath xmlns:m="http://schemas.openxmlformats.org/officeDocument/2006/math">
                    <m:r>
                      <a:rPr lang="en-US" altLang="zh-CN" sz="2800" i="1" dirty="0" smtClean="0">
                        <a:solidFill>
                          <a:srgbClr val="FF0000"/>
                        </a:solidFill>
                        <a:latin typeface="Cambria Math" panose="02040503050406030204" pitchFamily="18" charset="0"/>
                      </a:rPr>
                      <m:t>1+</m:t>
                    </m:r>
                    <m:r>
                      <a:rPr lang="en-US" altLang="zh-CN" sz="2800" i="1" dirty="0" smtClean="0">
                        <a:solidFill>
                          <a:srgbClr val="FF0000"/>
                        </a:solidFill>
                        <a:latin typeface="Cambria Math" panose="02040503050406030204" pitchFamily="18" charset="0"/>
                      </a:rPr>
                      <m:t>𝑚</m:t>
                    </m:r>
                  </m:oMath>
                </a14:m>
                <a:endParaRPr lang="en-US" altLang="zh-CN" sz="2800" dirty="0">
                  <a:solidFill>
                    <a:srgbClr val="FF0000"/>
                  </a:solidFill>
                </a:endParaRPr>
              </a:p>
              <a:p>
                <a:pPr algn="l"/>
                <a:endParaRPr lang="en-US" altLang="zh-CN" sz="1400" dirty="0">
                  <a:solidFill>
                    <a:srgbClr val="FF0000"/>
                  </a:solidFill>
                </a:endParaRPr>
              </a:p>
              <a:p>
                <a:pPr algn="l"/>
                <a:r>
                  <a:rPr lang="zh-CN" altLang="en-US" sz="2800" b="1" dirty="0"/>
                  <a:t>缺陷</a:t>
                </a:r>
                <a:r>
                  <a:rPr lang="zh-CN" altLang="en-US" sz="2800" dirty="0"/>
                  <a:t>：未考虑国际资本流动；未分析国内是否充分就业；未考虑货币量与价格因素</a:t>
                </a:r>
                <a:endParaRPr lang="en-US" altLang="zh-CN" sz="2800" dirty="0"/>
              </a:p>
            </p:txBody>
          </p:sp>
        </mc:Choice>
        <mc:Fallback xmlns="">
          <p:sp>
            <p:nvSpPr>
              <p:cNvPr id="2" name="文本框 1">
                <a:extLst>
                  <a:ext uri="{FF2B5EF4-FFF2-40B4-BE49-F238E27FC236}">
                    <a16:creationId xmlns:a16="http://schemas.microsoft.com/office/drawing/2014/main" id="{F388D806-11F0-4495-9367-03084F4DADEB}"/>
                  </a:ext>
                </a:extLst>
              </p:cNvPr>
              <p:cNvSpPr txBox="1">
                <a:spLocks noRot="1" noChangeAspect="1" noMove="1" noResize="1" noEditPoints="1" noAdjustHandles="1" noChangeArrowheads="1" noChangeShapeType="1" noTextEdit="1"/>
              </p:cNvSpPr>
              <p:nvPr/>
            </p:nvSpPr>
            <p:spPr>
              <a:xfrm>
                <a:off x="475993" y="859602"/>
                <a:ext cx="11447929" cy="5909310"/>
              </a:xfrm>
              <a:prstGeom prst="rect">
                <a:avLst/>
              </a:prstGeom>
              <a:blipFill>
                <a:blip r:embed="rId4"/>
                <a:stretch>
                  <a:fillRect l="-1065" t="-1135" r="-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4892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51"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吸收论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F630BAA-28CE-480C-A8E4-533F90771A30}"/>
                  </a:ext>
                </a:extLst>
              </p:cNvPr>
              <p:cNvSpPr txBox="1"/>
              <p:nvPr/>
            </p:nvSpPr>
            <p:spPr>
              <a:xfrm>
                <a:off x="291353" y="1659285"/>
                <a:ext cx="11609294" cy="3539430"/>
              </a:xfrm>
              <a:prstGeom prst="rect">
                <a:avLst/>
              </a:prstGeom>
              <a:noFill/>
            </p:spPr>
            <p:txBody>
              <a:bodyPr wrap="square" rtlCol="0">
                <a:spAutoFit/>
              </a:bodyPr>
              <a:lstStyle/>
              <a:p>
                <a:pPr algn="l"/>
                <a:r>
                  <a:rPr lang="zh-CN" altLang="en-US" sz="2800" b="1" dirty="0"/>
                  <a:t>吸收论</a:t>
                </a:r>
                <a:r>
                  <a:rPr lang="zh-CN" altLang="en-US" sz="2800" dirty="0"/>
                  <a:t>：亚历山大、米德（凯恩斯学派），关注的也是</a:t>
                </a:r>
                <a:r>
                  <a:rPr lang="zh-CN" altLang="en-US" sz="2800" dirty="0">
                    <a:solidFill>
                      <a:srgbClr val="FF0000"/>
                    </a:solidFill>
                  </a:rPr>
                  <a:t>贸易收支</a:t>
                </a:r>
                <a:endParaRPr lang="en-US" altLang="zh-CN" sz="2800" dirty="0">
                  <a:solidFill>
                    <a:srgbClr val="FF0000"/>
                  </a:solidFill>
                </a:endParaRPr>
              </a:p>
              <a:p>
                <a:pPr algn="l"/>
                <a:endParaRPr lang="en-US" altLang="zh-CN" sz="1400" dirty="0"/>
              </a:p>
              <a:p>
                <a:pPr algn="l"/>
                <a:r>
                  <a:rPr lang="zh-CN" altLang="en-US" sz="2800" b="1" dirty="0"/>
                  <a:t>理论基础</a:t>
                </a:r>
                <a:r>
                  <a:rPr lang="zh-CN" altLang="en-US" sz="2800" dirty="0"/>
                  <a:t>：在开放经济条件下，一国的国民收入恒等式为</a:t>
                </a:r>
                <a14:m>
                  <m:oMath xmlns:m="http://schemas.openxmlformats.org/officeDocument/2006/math">
                    <m:r>
                      <a:rPr lang="en-US" altLang="zh-CN" sz="2800" b="0" i="1" dirty="0" smtClean="0">
                        <a:latin typeface="Cambria Math" panose="02040503050406030204" pitchFamily="18" charset="0"/>
                      </a:rPr>
                      <m:t>𝑌</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𝐼</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𝐺</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𝑋</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𝑀</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𝐴</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𝐵</m:t>
                    </m:r>
                    <m:r>
                      <a:rPr lang="zh-CN" altLang="en-US" sz="2800" i="1" dirty="0">
                        <a:latin typeface="Cambria Math" panose="02040503050406030204" pitchFamily="18" charset="0"/>
                      </a:rPr>
                      <m:t>，</m:t>
                    </m:r>
                  </m:oMath>
                </a14:m>
                <a:r>
                  <a:rPr lang="zh-CN" altLang="en-US" sz="2800" dirty="0"/>
                  <a:t>其中吸收</a:t>
                </a:r>
                <a14:m>
                  <m:oMath xmlns:m="http://schemas.openxmlformats.org/officeDocument/2006/math">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𝐼</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𝐺</m:t>
                    </m:r>
                  </m:oMath>
                </a14:m>
                <a:r>
                  <a:rPr lang="zh-CN" altLang="en-US" sz="2800" dirty="0"/>
                  <a:t>反映国内吸收的产品总量，贸易差额</a:t>
                </a:r>
                <a14:m>
                  <m:oMath xmlns:m="http://schemas.openxmlformats.org/officeDocument/2006/math">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𝑋</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𝑀</m:t>
                    </m:r>
                  </m:oMath>
                </a14:m>
                <a:r>
                  <a:rPr lang="zh-CN" altLang="en-US" sz="2800" dirty="0"/>
                  <a:t>  →  </a:t>
                </a:r>
                <a14:m>
                  <m:oMath xmlns:m="http://schemas.openxmlformats.org/officeDocument/2006/math">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𝑌</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𝐴</m:t>
                    </m:r>
                  </m:oMath>
                </a14:m>
                <a:endParaRPr lang="en-US" altLang="zh-CN" sz="2800" dirty="0"/>
              </a:p>
              <a:p>
                <a:pPr algn="l"/>
                <a:endParaRPr lang="en-US" altLang="zh-CN" sz="1400" dirty="0"/>
              </a:p>
              <a:p>
                <a:pPr algn="l"/>
                <a:r>
                  <a:rPr lang="zh-CN" altLang="en-US" sz="2800" b="1" dirty="0"/>
                  <a:t>主要观点</a:t>
                </a:r>
                <a:r>
                  <a:rPr lang="zh-CN" altLang="en-US" sz="2800" dirty="0"/>
                  <a:t>：（</a:t>
                </a:r>
                <a:r>
                  <a:rPr lang="en-US" altLang="zh-CN" sz="2800" dirty="0"/>
                  <a:t>1</a:t>
                </a:r>
                <a:r>
                  <a:rPr lang="zh-CN" altLang="en-US" sz="2800" dirty="0"/>
                  <a:t>）国际收支盈余→吸收相对收入不足</a:t>
                </a:r>
                <a:endParaRPr lang="en-US" altLang="zh-CN" sz="2800" dirty="0"/>
              </a:p>
              <a:p>
                <a:pPr algn="l"/>
                <a:r>
                  <a:rPr lang="en-US" altLang="zh-CN" sz="2800" dirty="0"/>
                  <a:t>     	                  </a:t>
                </a:r>
                <a:r>
                  <a:rPr lang="zh-CN" altLang="en-US" sz="2800" dirty="0"/>
                  <a:t>国际收支赤字→吸收相对收入过大</a:t>
                </a:r>
                <a:endParaRPr lang="en-US" altLang="zh-CN" sz="2800" dirty="0"/>
              </a:p>
              <a:p>
                <a:pPr algn="l"/>
                <a:r>
                  <a:rPr lang="en-US" altLang="zh-CN" sz="2800" dirty="0"/>
                  <a:t>        	         </a:t>
                </a:r>
                <a:r>
                  <a:rPr lang="zh-CN" altLang="en-US" sz="2800" dirty="0"/>
                  <a:t>（</a:t>
                </a:r>
                <a:r>
                  <a:rPr lang="en-US" altLang="zh-CN" sz="2800" dirty="0"/>
                  <a:t>2</a:t>
                </a:r>
                <a:r>
                  <a:rPr lang="zh-CN" altLang="en-US" sz="2800" dirty="0"/>
                  <a:t>）要改善国际收支，只能通过增加收入或者减少吸收</a:t>
                </a:r>
              </a:p>
            </p:txBody>
          </p:sp>
        </mc:Choice>
        <mc:Fallback xmlns="">
          <p:sp>
            <p:nvSpPr>
              <p:cNvPr id="2" name="文本框 1">
                <a:extLst>
                  <a:ext uri="{FF2B5EF4-FFF2-40B4-BE49-F238E27FC236}">
                    <a16:creationId xmlns:a16="http://schemas.microsoft.com/office/drawing/2014/main" id="{5F630BAA-28CE-480C-A8E4-533F90771A30}"/>
                  </a:ext>
                </a:extLst>
              </p:cNvPr>
              <p:cNvSpPr txBox="1">
                <a:spLocks noRot="1" noChangeAspect="1" noMove="1" noResize="1" noEditPoints="1" noAdjustHandles="1" noChangeArrowheads="1" noChangeShapeType="1" noTextEdit="1"/>
              </p:cNvSpPr>
              <p:nvPr/>
            </p:nvSpPr>
            <p:spPr>
              <a:xfrm>
                <a:off x="291353" y="1659285"/>
                <a:ext cx="11609294" cy="3539430"/>
              </a:xfrm>
              <a:prstGeom prst="rect">
                <a:avLst/>
              </a:prstGeom>
              <a:blipFill>
                <a:blip r:embed="rId4"/>
                <a:stretch>
                  <a:fillRect l="-1103" t="-1893" b="-36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34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69"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双缺口模型</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E4E8AE-859C-44F5-A968-89209DDB7996}"/>
                  </a:ext>
                </a:extLst>
              </p:cNvPr>
              <p:cNvSpPr txBox="1"/>
              <p:nvPr/>
            </p:nvSpPr>
            <p:spPr>
              <a:xfrm>
                <a:off x="443753" y="1840617"/>
                <a:ext cx="11304495" cy="3176767"/>
              </a:xfrm>
              <a:prstGeom prst="rect">
                <a:avLst/>
              </a:prstGeom>
              <a:noFill/>
            </p:spPr>
            <p:txBody>
              <a:bodyPr wrap="square" rtlCol="0">
                <a:spAutoFit/>
              </a:bodyPr>
              <a:lstStyle/>
              <a:p>
                <a:pPr algn="l"/>
                <a:r>
                  <a:rPr lang="zh-CN" altLang="en-US" sz="2800" b="1" dirty="0"/>
                  <a:t>双缺口模型</a:t>
                </a:r>
                <a:r>
                  <a:rPr lang="zh-CN" altLang="en-US" sz="2800" dirty="0"/>
                  <a:t>：</a:t>
                </a:r>
                <a:endParaRPr lang="en-US" altLang="zh-CN" sz="2800" dirty="0"/>
              </a:p>
              <a:p>
                <a:pPr algn="l"/>
                <a14:m>
                  <m:oMathPara xmlns:m="http://schemas.openxmlformats.org/officeDocument/2006/math">
                    <m:oMathParaPr>
                      <m:jc m:val="left"/>
                    </m:oMathParaPr>
                    <m:oMath xmlns:m="http://schemas.openxmlformats.org/officeDocument/2006/math">
                      <m:r>
                        <a:rPr lang="zh-CN" altLang="en-US" sz="2800" b="0" i="1" dirty="0">
                          <a:latin typeface="Cambria Math" panose="02040503050406030204" pitchFamily="18" charset="0"/>
                        </a:rPr>
                        <m:t>支出法</m:t>
                      </m:r>
                      <m:r>
                        <a:rPr lang="zh-CN" altLang="en-US" sz="2800" i="1" dirty="0" smtClean="0">
                          <a:latin typeface="Cambria Math" panose="02040503050406030204" pitchFamily="18" charset="0"/>
                        </a:rPr>
                        <m:t>：</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I</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G</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X</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M</m:t>
                      </m:r>
                    </m:oMath>
                  </m:oMathPara>
                </a14:m>
                <a:endParaRPr lang="en-US" altLang="zh-CN" sz="2800" b="0" i="0" dirty="0">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收入法：</m:t>
                      </m:r>
                      <m:r>
                        <a:rPr lang="en-US" altLang="zh-CN" sz="2800" b="0" i="1" dirty="0" smtClean="0">
                          <a:latin typeface="Cambria Math" panose="02040503050406030204" pitchFamily="18" charset="0"/>
                        </a:rPr>
                        <m:t>𝑌</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𝐶</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𝑝𝑟𝑖</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𝑇</m:t>
                      </m:r>
                    </m:oMath>
                  </m:oMathPara>
                </a14:m>
                <a:endParaRPr lang="en-US" altLang="zh-CN" sz="2800" b="0" dirty="0"/>
              </a:p>
              <a:p>
                <a:r>
                  <a:rPr lang="zh-CN" altLang="en-US" sz="2800" dirty="0"/>
                  <a:t>贸易差额：</a:t>
                </a:r>
                <a14:m>
                  <m:oMath xmlns:m="http://schemas.openxmlformats.org/officeDocument/2006/math">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𝑝𝑟𝑖</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𝐺</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𝐼</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𝑝𝑟𝑖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b="0" i="1" smtClean="0">
                            <a:latin typeface="Cambria Math" panose="02040503050406030204" pitchFamily="18" charset="0"/>
                          </a:rPr>
                          <m:t>𝑔𝑜𝑣</m:t>
                        </m:r>
                      </m:sub>
                    </m:sSub>
                    <m:r>
                      <a:rPr lang="en-US" altLang="zh-CN" sz="2800" i="1">
                        <a:latin typeface="Cambria Math" panose="02040503050406030204" pitchFamily="18" charset="0"/>
                      </a:rPr>
                      <m:t>−</m:t>
                    </m:r>
                    <m:r>
                      <a:rPr lang="en-US" altLang="zh-CN" sz="2800" i="1">
                        <a:latin typeface="Cambria Math" panose="02040503050406030204" pitchFamily="18" charset="0"/>
                      </a:rPr>
                      <m:t>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𝐼</m:t>
                    </m:r>
                  </m:oMath>
                </a14:m>
                <a:endParaRPr lang="en-US" altLang="zh-CN" sz="2800" dirty="0"/>
              </a:p>
              <a:p>
                <a:endParaRPr lang="en-US" altLang="zh-CN" sz="2800" dirty="0"/>
              </a:p>
              <a:p>
                <a:r>
                  <a:rPr lang="zh-CN" altLang="en-US" sz="2800" dirty="0"/>
                  <a:t>结论：若一国储蓄大于投资，则储蓄缺口为正，该国将出现贸易顺差；</a:t>
                </a:r>
                <a:endParaRPr lang="en-US" altLang="zh-CN" sz="2800" dirty="0"/>
              </a:p>
              <a:p>
                <a:r>
                  <a:rPr lang="zh-CN" altLang="en-US" sz="2800" dirty="0"/>
                  <a:t>           若一国储蓄小于投资，则储蓄缺口为负，该国将出现贸易逆差。</a:t>
                </a:r>
              </a:p>
            </p:txBody>
          </p:sp>
        </mc:Choice>
        <mc:Fallback xmlns="">
          <p:sp>
            <p:nvSpPr>
              <p:cNvPr id="2" name="文本框 1">
                <a:extLst>
                  <a:ext uri="{FF2B5EF4-FFF2-40B4-BE49-F238E27FC236}">
                    <a16:creationId xmlns:a16="http://schemas.microsoft.com/office/drawing/2014/main" id="{5BE4E8AE-859C-44F5-A968-89209DDB7996}"/>
                  </a:ext>
                </a:extLst>
              </p:cNvPr>
              <p:cNvSpPr txBox="1">
                <a:spLocks noRot="1" noChangeAspect="1" noMove="1" noResize="1" noEditPoints="1" noAdjustHandles="1" noChangeArrowheads="1" noChangeShapeType="1" noTextEdit="1"/>
              </p:cNvSpPr>
              <p:nvPr/>
            </p:nvSpPr>
            <p:spPr>
              <a:xfrm>
                <a:off x="443753" y="1840617"/>
                <a:ext cx="11304495" cy="3176767"/>
              </a:xfrm>
              <a:prstGeom prst="rect">
                <a:avLst/>
              </a:prstGeom>
              <a:blipFill>
                <a:blip r:embed="rId4"/>
                <a:stretch>
                  <a:fillRect l="-1133" t="-2303" b="-44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015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9" y="250621"/>
            <a:ext cx="1107997"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03B6799-B62D-40D0-AF0A-F2528E718370}"/>
              </a:ext>
            </a:extLst>
          </p:cNvPr>
          <p:cNvSpPr txBox="1"/>
          <p:nvPr/>
        </p:nvSpPr>
        <p:spPr>
          <a:xfrm>
            <a:off x="528917" y="797220"/>
            <a:ext cx="11134166" cy="5693866"/>
          </a:xfrm>
          <a:prstGeom prst="rect">
            <a:avLst/>
          </a:prstGeom>
          <a:noFill/>
        </p:spPr>
        <p:txBody>
          <a:bodyPr wrap="square" rtlCol="0">
            <a:spAutoFit/>
          </a:bodyPr>
          <a:lstStyle/>
          <a:p>
            <a:pPr algn="l"/>
            <a:r>
              <a:rPr lang="zh-CN" altLang="en-US" sz="2800" b="1" dirty="0"/>
              <a:t>国际收支的货币论（货币分析法）</a:t>
            </a:r>
            <a:r>
              <a:rPr lang="zh-CN" altLang="en-US" sz="2800" dirty="0"/>
              <a:t>：货币学派</a:t>
            </a:r>
            <a:endParaRPr lang="en-US" altLang="zh-CN" sz="2800" dirty="0"/>
          </a:p>
          <a:p>
            <a:pPr algn="l"/>
            <a:endParaRPr lang="en-US" altLang="zh-CN" sz="1400" dirty="0"/>
          </a:p>
          <a:p>
            <a:pPr algn="l"/>
            <a:r>
              <a:rPr lang="zh-CN" altLang="en-US" sz="2800" dirty="0"/>
              <a:t>与弹性论、乘数论、吸收论</a:t>
            </a:r>
            <a:r>
              <a:rPr lang="zh-CN" altLang="en-US" sz="2800" b="1" dirty="0"/>
              <a:t>区别</a:t>
            </a:r>
            <a:r>
              <a:rPr lang="zh-CN" altLang="en-US" sz="2800" dirty="0"/>
              <a:t>：（</a:t>
            </a:r>
            <a:r>
              <a:rPr lang="en-US" altLang="zh-CN" sz="2800" dirty="0"/>
              <a:t>1</a:t>
            </a:r>
            <a:r>
              <a:rPr lang="zh-CN" altLang="en-US" sz="2800" dirty="0"/>
              <a:t>）弹性论、乘数论、吸收论关注的仅是</a:t>
            </a:r>
            <a:r>
              <a:rPr lang="zh-CN" altLang="en-US" sz="2800" b="1" dirty="0"/>
              <a:t>贸易收支</a:t>
            </a:r>
            <a:r>
              <a:rPr lang="zh-CN" altLang="en-US" sz="2800" dirty="0"/>
              <a:t>，而货币论关注的是</a:t>
            </a:r>
            <a:r>
              <a:rPr lang="zh-CN" altLang="en-US" sz="2800" dirty="0">
                <a:solidFill>
                  <a:srgbClr val="FF0000"/>
                </a:solidFill>
              </a:rPr>
              <a:t>整个国际收支</a:t>
            </a:r>
            <a:r>
              <a:rPr lang="zh-CN" altLang="en-US" sz="2800" dirty="0"/>
              <a:t>；（</a:t>
            </a:r>
            <a:r>
              <a:rPr lang="en-US" altLang="zh-CN" sz="2800" dirty="0"/>
              <a:t>2</a:t>
            </a:r>
            <a:r>
              <a:rPr lang="zh-CN" altLang="en-US" sz="2800" dirty="0"/>
              <a:t>）弹性论、乘数论、吸收论的研究视野局限于</a:t>
            </a:r>
            <a:r>
              <a:rPr lang="zh-CN" altLang="en-US" sz="2800" b="1" dirty="0"/>
              <a:t>商品市场</a:t>
            </a:r>
            <a:r>
              <a:rPr lang="zh-CN" altLang="en-US" sz="2800" dirty="0"/>
              <a:t>，而货币论则将</a:t>
            </a:r>
            <a:r>
              <a:rPr lang="zh-CN" altLang="en-US" sz="2800" dirty="0">
                <a:solidFill>
                  <a:srgbClr val="FF0000"/>
                </a:solidFill>
              </a:rPr>
              <a:t>货币市场</a:t>
            </a:r>
            <a:r>
              <a:rPr lang="zh-CN" altLang="en-US" sz="2800" dirty="0"/>
              <a:t>纳入了研究视野。</a:t>
            </a:r>
            <a:endParaRPr lang="en-US" altLang="zh-CN" sz="2800" dirty="0"/>
          </a:p>
          <a:p>
            <a:pPr algn="l"/>
            <a:endParaRPr lang="en-US" altLang="zh-CN" sz="1400" dirty="0"/>
          </a:p>
          <a:p>
            <a:pPr algn="l"/>
            <a:r>
              <a:rPr lang="zh-CN" altLang="en-US" sz="2800" b="1" dirty="0"/>
              <a:t>主要观点</a:t>
            </a:r>
            <a:r>
              <a:rPr lang="zh-CN" altLang="en-US" sz="2800" dirty="0"/>
              <a:t>：</a:t>
            </a:r>
            <a:endParaRPr lang="en-US" altLang="zh-CN" sz="2800" dirty="0"/>
          </a:p>
          <a:p>
            <a:pPr algn="l"/>
            <a:r>
              <a:rPr lang="zh-CN" altLang="en-US" sz="2800" dirty="0"/>
              <a:t>（</a:t>
            </a:r>
            <a:r>
              <a:rPr lang="en-US" altLang="zh-CN" sz="2800" dirty="0"/>
              <a:t>1</a:t>
            </a:r>
            <a:r>
              <a:rPr lang="zh-CN" altLang="en-US" sz="2800" dirty="0"/>
              <a:t>）一国国际收支差额</a:t>
            </a:r>
            <a:r>
              <a:rPr lang="zh-CN" altLang="en-US" sz="2800" dirty="0">
                <a:solidFill>
                  <a:srgbClr val="FF0000"/>
                </a:solidFill>
              </a:rPr>
              <a:t>本质上是一种货币现象</a:t>
            </a:r>
            <a:r>
              <a:rPr lang="zh-CN" altLang="en-US" sz="2800" dirty="0"/>
              <a:t>，是货币当局的货币政策造成的；（</a:t>
            </a:r>
            <a:r>
              <a:rPr lang="en-US" altLang="zh-CN" sz="2800" dirty="0"/>
              <a:t>2</a:t>
            </a:r>
            <a:r>
              <a:rPr lang="zh-CN" altLang="en-US" sz="2800" dirty="0"/>
              <a:t>）决定国际收支的关键是</a:t>
            </a:r>
            <a:r>
              <a:rPr lang="zh-CN" altLang="en-US" sz="2800" dirty="0">
                <a:solidFill>
                  <a:srgbClr val="FF0000"/>
                </a:solidFill>
              </a:rPr>
              <a:t>货币需求和供给</a:t>
            </a:r>
            <a:r>
              <a:rPr lang="zh-CN" altLang="en-US" sz="2800" dirty="0"/>
              <a:t>之间的关系；（</a:t>
            </a:r>
            <a:r>
              <a:rPr lang="en-US" altLang="zh-CN" sz="2800" dirty="0"/>
              <a:t>3</a:t>
            </a:r>
            <a:r>
              <a:rPr lang="zh-CN" altLang="en-US" sz="2800" dirty="0"/>
              <a:t>）国际收支存在自动调节机制；（</a:t>
            </a:r>
            <a:r>
              <a:rPr lang="en-US" altLang="zh-CN" sz="2800" dirty="0"/>
              <a:t>4</a:t>
            </a:r>
            <a:r>
              <a:rPr lang="zh-CN" altLang="en-US" sz="2800" dirty="0"/>
              <a:t>）国际收支逆差实质上一国国内名义货币供应量大于名义货币需求量，多余的货币为寻求出路，即表现为资本外流，造成国际收支逆差；当一国国内名义货币供应量等于名义货币需求量，即表现为国际收支平衡</a:t>
            </a:r>
          </a:p>
        </p:txBody>
      </p:sp>
    </p:spTree>
    <p:extLst>
      <p:ext uri="{BB962C8B-B14F-4D97-AF65-F5344CB8AC3E}">
        <p14:creationId xmlns:p14="http://schemas.microsoft.com/office/powerpoint/2010/main" val="2617837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9" y="250621"/>
            <a:ext cx="1107997"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BE5FA19-4844-4047-91D9-359E31C3947E}"/>
                  </a:ext>
                </a:extLst>
              </p:cNvPr>
              <p:cNvSpPr txBox="1"/>
              <p:nvPr/>
            </p:nvSpPr>
            <p:spPr>
              <a:xfrm>
                <a:off x="448235" y="1336120"/>
                <a:ext cx="11295530" cy="4616648"/>
              </a:xfrm>
              <a:prstGeom prst="rect">
                <a:avLst/>
              </a:prstGeom>
              <a:noFill/>
            </p:spPr>
            <p:txBody>
              <a:bodyPr wrap="square" rtlCol="0">
                <a:spAutoFit/>
              </a:bodyPr>
              <a:lstStyle/>
              <a:p>
                <a:pPr algn="l"/>
                <a:r>
                  <a:rPr lang="zh-CN" altLang="en-US" sz="2800" b="1" dirty="0"/>
                  <a:t>主要假设</a:t>
                </a:r>
                <a:r>
                  <a:rPr lang="zh-CN" altLang="en-US" sz="2800" dirty="0"/>
                  <a:t>：</a:t>
                </a:r>
                <a:r>
                  <a:rPr lang="zh-CN" altLang="en-US" sz="2800" dirty="0">
                    <a:solidFill>
                      <a:srgbClr val="FF0000"/>
                    </a:solidFill>
                  </a:rPr>
                  <a:t>实行固定汇率制的小国开放经济</a:t>
                </a:r>
                <a:endParaRPr lang="en-US" altLang="zh-CN" sz="2800" dirty="0">
                  <a:solidFill>
                    <a:srgbClr val="FF0000"/>
                  </a:solidFill>
                </a:endParaRPr>
              </a:p>
              <a:p>
                <a:pPr algn="l"/>
                <a:r>
                  <a:rPr lang="zh-CN" altLang="en-US" sz="2800" dirty="0"/>
                  <a:t>（</a:t>
                </a:r>
                <a:r>
                  <a:rPr lang="en-US" altLang="zh-CN" sz="2800" dirty="0"/>
                  <a:t>1</a:t>
                </a:r>
                <a:r>
                  <a:rPr lang="zh-CN" altLang="en-US" sz="2800" dirty="0"/>
                  <a:t>）商品在该小国与外国之间自由流动，故而一价定律成立，贸易商品的价格对于小国来说是外生的；</a:t>
                </a:r>
                <a:endParaRPr lang="en-US" altLang="zh-CN" sz="2800" dirty="0"/>
              </a:p>
              <a:p>
                <a:pPr algn="l"/>
                <a:r>
                  <a:rPr lang="zh-CN" altLang="en-US" sz="2800" dirty="0"/>
                  <a:t>（</a:t>
                </a:r>
                <a:r>
                  <a:rPr lang="en-US" altLang="zh-CN" sz="2800" dirty="0"/>
                  <a:t>2</a:t>
                </a:r>
                <a:r>
                  <a:rPr lang="zh-CN" altLang="en-US" sz="2800" dirty="0"/>
                  <a:t>）资金在该小国与外国之间自由流动，由于采取固定汇率制度，根据无抵补利率平价理论，利率对于小国而言是外生的；</a:t>
                </a:r>
                <a:endParaRPr lang="en-US" altLang="zh-CN" sz="2800" dirty="0"/>
              </a:p>
              <a:p>
                <a:pPr algn="l"/>
                <a:r>
                  <a:rPr lang="zh-CN" altLang="en-US" sz="2800" dirty="0"/>
                  <a:t>（</a:t>
                </a:r>
                <a:r>
                  <a:rPr lang="en-US" altLang="zh-CN" sz="2800" dirty="0"/>
                  <a:t>3</a:t>
                </a:r>
                <a:r>
                  <a:rPr lang="zh-CN" altLang="en-US" sz="2800" dirty="0"/>
                  <a:t>）该小国的产出只受到实际因素的影响，不受货币因素影响，货币是中性的；</a:t>
                </a:r>
                <a:endParaRPr lang="en-US" altLang="zh-CN" sz="2800" dirty="0"/>
              </a:p>
              <a:p>
                <a:pPr algn="l"/>
                <a:r>
                  <a:rPr lang="zh-CN" altLang="en-US" sz="2800" dirty="0"/>
                  <a:t>（</a:t>
                </a:r>
                <a:r>
                  <a:rPr lang="en-US" altLang="zh-CN" sz="2800" dirty="0"/>
                  <a:t>4</a:t>
                </a:r>
                <a:r>
                  <a:rPr lang="zh-CN" altLang="en-US" sz="2800" dirty="0"/>
                  <a:t>）</a:t>
                </a:r>
                <a:r>
                  <a:rPr lang="zh-CN" altLang="en-US" sz="2800" dirty="0">
                    <a:solidFill>
                      <a:srgbClr val="FF0000"/>
                    </a:solidFill>
                  </a:rPr>
                  <a:t>实际货币需求</a:t>
                </a:r>
                <a:r>
                  <a:rPr lang="zh-CN" altLang="en-US" sz="2800" dirty="0"/>
                  <a:t>作为实际收入</a:t>
                </a:r>
                <a:r>
                  <a:rPr lang="en-US" altLang="zh-CN" sz="2800" dirty="0"/>
                  <a:t>Y</a:t>
                </a:r>
                <a:r>
                  <a:rPr lang="zh-CN" altLang="en-US" sz="2800" dirty="0"/>
                  <a:t>与名义利率</a:t>
                </a:r>
                <a:r>
                  <a:rPr lang="en-US" altLang="zh-CN" sz="2800" dirty="0" err="1"/>
                  <a:t>i</a:t>
                </a:r>
                <a:r>
                  <a:rPr lang="zh-CN" altLang="en-US" sz="2800" dirty="0"/>
                  <a:t>的函数，</a:t>
                </a:r>
                <a:r>
                  <a:rPr lang="zh-CN" altLang="en-US" sz="2800" dirty="0">
                    <a:solidFill>
                      <a:srgbClr val="FF0000"/>
                    </a:solidFill>
                  </a:rPr>
                  <a:t>是相对稳定的</a:t>
                </a:r>
                <a:r>
                  <a:rPr lang="zh-CN" altLang="en-US" sz="2800" dirty="0"/>
                  <a:t>。</a:t>
                </a:r>
                <a:endParaRPr lang="en-US" altLang="zh-CN" sz="2800" dirty="0"/>
              </a:p>
              <a:p>
                <a:pPr algn="l"/>
                <a:endParaRPr lang="en-US" altLang="zh-CN" sz="1400" dirty="0"/>
              </a:p>
              <a:p>
                <a:r>
                  <a:rPr lang="zh-CN" altLang="en-US" sz="2800" b="1" dirty="0"/>
                  <a:t>基本公式</a:t>
                </a:r>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𝑠</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𝑅</m:t>
                        </m:r>
                      </m:e>
                    </m:d>
                  </m:oMath>
                </a14:m>
                <a:r>
                  <a:rPr lang="zh-CN" altLang="en-US" sz="2800" dirty="0"/>
                  <a:t>，假定</a:t>
                </a:r>
                <a14:m>
                  <m:oMath xmlns:m="http://schemas.openxmlformats.org/officeDocument/2006/math">
                    <m:r>
                      <a:rPr lang="zh-CN" altLang="en-US" sz="2800" i="1">
                        <a:latin typeface="Cambria Math" panose="02040503050406030204" pitchFamily="18" charset="0"/>
                      </a:rPr>
                      <m:t>𝜇</m:t>
                    </m:r>
                  </m:oMath>
                </a14:m>
                <a:r>
                  <a:rPr lang="zh-CN" altLang="en-US" sz="2800" dirty="0"/>
                  <a:t>稳定</a:t>
                </a:r>
                <a:endParaRPr lang="en-US" altLang="zh-CN" sz="2800" dirty="0"/>
              </a:p>
              <a:p>
                <a14:m>
                  <m:oMath xmlns:m="http://schemas.openxmlformats.org/officeDocument/2006/math">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𝐷</m:t>
                    </m:r>
                  </m:oMath>
                </a14:m>
                <a:r>
                  <a:rPr lang="zh-CN" altLang="en-US" sz="2800" dirty="0"/>
                  <a:t>（国内信贷</a:t>
                </a:r>
                <a14:m>
                  <m:oMath xmlns:m="http://schemas.openxmlformats.org/officeDocument/2006/math">
                    <m:r>
                      <a:rPr lang="en-US" altLang="zh-CN" sz="2800" i="1">
                        <a:latin typeface="Cambria Math" panose="02040503050406030204" pitchFamily="18" charset="0"/>
                        <a:ea typeface="Cambria Math" panose="02040503050406030204" pitchFamily="18" charset="0"/>
                      </a:rPr>
                      <m:t>𝐷</m:t>
                    </m:r>
                    <m:r>
                      <a:rPr lang="en-US" altLang="zh-CN" sz="2800" i="1">
                        <a:latin typeface="Cambria Math" panose="02040503050406030204" pitchFamily="18" charset="0"/>
                        <a:ea typeface="Cambria Math" panose="02040503050406030204" pitchFamily="18" charset="0"/>
                      </a:rPr>
                      <m:t> </m:t>
                    </m:r>
                  </m:oMath>
                </a14:m>
                <a:r>
                  <a:rPr lang="zh-CN" altLang="en-US" sz="2800" dirty="0"/>
                  <a:t>，外汇储备</a:t>
                </a:r>
                <a14:m>
                  <m:oMath xmlns:m="http://schemas.openxmlformats.org/officeDocument/2006/math">
                    <m:r>
                      <a:rPr lang="en-US" altLang="zh-CN" sz="2800" i="1">
                        <a:latin typeface="Cambria Math" panose="02040503050406030204" pitchFamily="18" charset="0"/>
                        <a:ea typeface="Cambria Math" panose="02040503050406030204" pitchFamily="18" charset="0"/>
                      </a:rPr>
                      <m:t>𝑅</m:t>
                    </m:r>
                    <m:r>
                      <a:rPr lang="en-US" altLang="zh-CN" sz="2800" i="1">
                        <a:latin typeface="Cambria Math" panose="02040503050406030204" pitchFamily="18" charset="0"/>
                        <a:ea typeface="Cambria Math" panose="02040503050406030204" pitchFamily="18" charset="0"/>
                      </a:rPr>
                      <m:t> </m:t>
                    </m:r>
                  </m:oMath>
                </a14:m>
                <a:r>
                  <a:rPr lang="zh-CN" altLang="en-US" sz="2800" dirty="0"/>
                  <a:t>）</a:t>
                </a:r>
              </a:p>
            </p:txBody>
          </p:sp>
        </mc:Choice>
        <mc:Fallback xmlns="">
          <p:sp>
            <p:nvSpPr>
              <p:cNvPr id="2" name="文本框 1">
                <a:extLst>
                  <a:ext uri="{FF2B5EF4-FFF2-40B4-BE49-F238E27FC236}">
                    <a16:creationId xmlns:a16="http://schemas.microsoft.com/office/drawing/2014/main" id="{ABE5FA19-4844-4047-91D9-359E31C3947E}"/>
                  </a:ext>
                </a:extLst>
              </p:cNvPr>
              <p:cNvSpPr txBox="1">
                <a:spLocks noRot="1" noChangeAspect="1" noMove="1" noResize="1" noEditPoints="1" noAdjustHandles="1" noChangeArrowheads="1" noChangeShapeType="1" noTextEdit="1"/>
              </p:cNvSpPr>
              <p:nvPr/>
            </p:nvSpPr>
            <p:spPr>
              <a:xfrm>
                <a:off x="448235" y="1336120"/>
                <a:ext cx="11295530" cy="4616648"/>
              </a:xfrm>
              <a:prstGeom prst="rect">
                <a:avLst/>
              </a:prstGeom>
              <a:blipFill>
                <a:blip r:embed="rId4"/>
                <a:stretch>
                  <a:fillRect l="-1134" t="-1451" r="-1296" b="-2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563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5D82737D-2173-4AAB-B661-BA292ED01C89}"/>
              </a:ext>
            </a:extLst>
          </p:cNvPr>
          <p:cNvSpPr txBox="1"/>
          <p:nvPr/>
        </p:nvSpPr>
        <p:spPr>
          <a:xfrm>
            <a:off x="307669" y="1400172"/>
            <a:ext cx="10394576" cy="1600438"/>
          </a:xfrm>
          <a:prstGeom prst="rect">
            <a:avLst/>
          </a:prstGeom>
          <a:noFill/>
        </p:spPr>
        <p:txBody>
          <a:bodyPr wrap="square">
            <a:spAutoFit/>
          </a:bodyPr>
          <a:lstStyle/>
          <a:p>
            <a:r>
              <a:rPr lang="zh-CN" altLang="en-US" sz="2800" dirty="0"/>
              <a:t>例题：</a:t>
            </a:r>
            <a:r>
              <a:rPr lang="en-US" altLang="zh-CN" sz="2800" dirty="0"/>
              <a:t>2022</a:t>
            </a:r>
            <a:r>
              <a:rPr lang="zh-CN" altLang="en-US" sz="2800" dirty="0"/>
              <a:t>上财真题</a:t>
            </a:r>
            <a:endParaRPr lang="en-US" altLang="zh-CN" sz="2800" dirty="0"/>
          </a:p>
          <a:p>
            <a:endParaRPr lang="en-US" altLang="zh-CN" sz="1400" dirty="0"/>
          </a:p>
          <a:p>
            <a:r>
              <a:rPr lang="zh-CN" altLang="en-US" sz="2800" dirty="0"/>
              <a:t>米德冲突的冲突情况是指？</a:t>
            </a:r>
            <a:endParaRPr lang="en-US" altLang="zh-CN" sz="2800" dirty="0"/>
          </a:p>
          <a:p>
            <a:r>
              <a:rPr lang="en-US" altLang="zh-CN" sz="2800" dirty="0"/>
              <a:t>A.</a:t>
            </a:r>
            <a:r>
              <a:rPr lang="zh-CN" altLang="en-US" sz="2800" dirty="0"/>
              <a:t>衰退顺差</a:t>
            </a:r>
            <a:r>
              <a:rPr lang="en-US" altLang="zh-CN" sz="2800" dirty="0"/>
              <a:t>		B.</a:t>
            </a:r>
            <a:r>
              <a:rPr lang="zh-CN" altLang="en-US" sz="2800" dirty="0"/>
              <a:t>通胀逆差</a:t>
            </a:r>
            <a:r>
              <a:rPr lang="en-US" altLang="zh-CN" sz="2800" dirty="0"/>
              <a:t>		C.</a:t>
            </a:r>
            <a:r>
              <a:rPr lang="zh-CN" altLang="en-US" sz="2800" dirty="0"/>
              <a:t>通胀顺差</a:t>
            </a:r>
            <a:r>
              <a:rPr lang="en-US" altLang="zh-CN" sz="2800" dirty="0"/>
              <a:t>		D.</a:t>
            </a:r>
            <a:r>
              <a:rPr lang="zh-CN" altLang="en-US" sz="2800" dirty="0"/>
              <a:t>失业顺差</a:t>
            </a:r>
          </a:p>
        </p:txBody>
      </p:sp>
      <p:sp>
        <p:nvSpPr>
          <p:cNvPr id="6" name="文本框 5">
            <a:extLst>
              <a:ext uri="{FF2B5EF4-FFF2-40B4-BE49-F238E27FC236}">
                <a16:creationId xmlns:a16="http://schemas.microsoft.com/office/drawing/2014/main" id="{9FA784D8-273D-4B11-8D90-D10EE2D9BEE1}"/>
              </a:ext>
            </a:extLst>
          </p:cNvPr>
          <p:cNvSpPr txBox="1"/>
          <p:nvPr/>
        </p:nvSpPr>
        <p:spPr>
          <a:xfrm>
            <a:off x="307669" y="3688496"/>
            <a:ext cx="11941089" cy="523220"/>
          </a:xfrm>
          <a:prstGeom prst="rect">
            <a:avLst/>
          </a:prstGeom>
          <a:noFill/>
        </p:spPr>
        <p:txBody>
          <a:bodyPr wrap="none" rtlCol="0">
            <a:spAutoFit/>
          </a:bodyPr>
          <a:lstStyle/>
          <a:p>
            <a:pPr algn="l"/>
            <a:r>
              <a:rPr lang="zh-CN" altLang="en-US" sz="2800" dirty="0"/>
              <a:t>答案：</a:t>
            </a:r>
            <a:r>
              <a:rPr lang="en-US" altLang="zh-CN" sz="2800" dirty="0">
                <a:solidFill>
                  <a:srgbClr val="FF0000"/>
                </a:solidFill>
              </a:rPr>
              <a:t>C</a:t>
            </a:r>
            <a:r>
              <a:rPr lang="zh-CN" altLang="en-US" sz="2800" dirty="0"/>
              <a:t>，见课本</a:t>
            </a:r>
            <a:r>
              <a:rPr lang="en-US" altLang="zh-CN" sz="2800" dirty="0"/>
              <a:t>P213</a:t>
            </a:r>
            <a:r>
              <a:rPr lang="zh-CN" altLang="en-US" sz="2800" dirty="0"/>
              <a:t>表格</a:t>
            </a:r>
            <a:r>
              <a:rPr lang="en-US" altLang="zh-CN" sz="2800" dirty="0"/>
              <a:t>5-6</a:t>
            </a:r>
            <a:r>
              <a:rPr lang="zh-CN" altLang="en-US" sz="2800" dirty="0"/>
              <a:t>中情形</a:t>
            </a:r>
            <a:r>
              <a:rPr lang="en-US" altLang="zh-CN" sz="2800" dirty="0"/>
              <a:t>1</a:t>
            </a:r>
            <a:r>
              <a:rPr lang="zh-CN" altLang="en-US" sz="2800" dirty="0"/>
              <a:t>和</a:t>
            </a:r>
            <a:r>
              <a:rPr lang="en-US" altLang="zh-CN" sz="2800" dirty="0"/>
              <a:t>4</a:t>
            </a:r>
            <a:r>
              <a:rPr lang="zh-CN" altLang="en-US" sz="2800" dirty="0"/>
              <a:t>；米德冲突：</a:t>
            </a:r>
            <a:r>
              <a:rPr lang="zh-CN" altLang="en-US" sz="2800" dirty="0">
                <a:highlight>
                  <a:srgbClr val="FFFF00"/>
                </a:highlight>
              </a:rPr>
              <a:t>衰退逆差</a:t>
            </a:r>
            <a:r>
              <a:rPr lang="en-US" altLang="zh-CN" sz="2800" dirty="0">
                <a:highlight>
                  <a:srgbClr val="FFFF00"/>
                </a:highlight>
              </a:rPr>
              <a:t>/</a:t>
            </a:r>
            <a:r>
              <a:rPr lang="zh-CN" altLang="en-US" sz="2800" dirty="0">
                <a:highlight>
                  <a:srgbClr val="FFFF00"/>
                </a:highlight>
              </a:rPr>
              <a:t>通胀顺差</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54"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结构论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A2FFA76-8932-48EF-A6AE-10D523CE2F1F}"/>
              </a:ext>
            </a:extLst>
          </p:cNvPr>
          <p:cNvSpPr txBox="1"/>
          <p:nvPr/>
        </p:nvSpPr>
        <p:spPr>
          <a:xfrm>
            <a:off x="582707" y="1138517"/>
            <a:ext cx="11268635" cy="2031325"/>
          </a:xfrm>
          <a:prstGeom prst="rect">
            <a:avLst/>
          </a:prstGeom>
          <a:noFill/>
        </p:spPr>
        <p:txBody>
          <a:bodyPr wrap="square" rtlCol="0">
            <a:spAutoFit/>
          </a:bodyPr>
          <a:lstStyle/>
          <a:p>
            <a:pPr algn="l"/>
            <a:r>
              <a:rPr lang="zh-CN" altLang="en-US" sz="2800" dirty="0"/>
              <a:t>国际收支的</a:t>
            </a:r>
            <a:r>
              <a:rPr lang="zh-CN" altLang="en-US" sz="2800" b="1" dirty="0"/>
              <a:t>结构论（结构分析法）</a:t>
            </a:r>
            <a:r>
              <a:rPr lang="zh-CN" altLang="en-US" sz="2800" dirty="0"/>
              <a:t>：</a:t>
            </a:r>
            <a:endParaRPr lang="en-US" altLang="zh-CN" sz="2800" dirty="0"/>
          </a:p>
          <a:p>
            <a:pPr algn="l"/>
            <a:endParaRPr lang="en-US" altLang="zh-CN" sz="1400" dirty="0"/>
          </a:p>
          <a:p>
            <a:pPr algn="l"/>
            <a:r>
              <a:rPr lang="zh-CN" altLang="en-US" sz="2800" b="1" dirty="0"/>
              <a:t>主要观点</a:t>
            </a:r>
            <a:r>
              <a:rPr lang="zh-CN" altLang="en-US" sz="2800" dirty="0"/>
              <a:t>：国际收支长期逆差，既可以是由于长期性过度需求导致，也可以是由于长期性供给不足导致，而</a:t>
            </a:r>
            <a:r>
              <a:rPr lang="zh-CN" altLang="en-US" sz="2800" dirty="0">
                <a:solidFill>
                  <a:srgbClr val="FF0000"/>
                </a:solidFill>
              </a:rPr>
              <a:t>长期性供给不足则主要是由经济结构问题所造成的</a:t>
            </a:r>
            <a:r>
              <a:rPr lang="zh-CN" altLang="en-US" sz="2800" dirty="0"/>
              <a:t>。</a:t>
            </a:r>
            <a:endParaRPr lang="en-US" altLang="zh-CN" sz="2800" dirty="0"/>
          </a:p>
        </p:txBody>
      </p:sp>
      <p:grpSp>
        <p:nvGrpSpPr>
          <p:cNvPr id="6" name="组合 5">
            <a:extLst>
              <a:ext uri="{FF2B5EF4-FFF2-40B4-BE49-F238E27FC236}">
                <a16:creationId xmlns:a16="http://schemas.microsoft.com/office/drawing/2014/main" id="{A38C2E6B-BFEF-416B-BFB8-285AE600959A}"/>
              </a:ext>
            </a:extLst>
          </p:cNvPr>
          <p:cNvGrpSpPr/>
          <p:nvPr/>
        </p:nvGrpSpPr>
        <p:grpSpPr>
          <a:xfrm>
            <a:off x="582707" y="3429000"/>
            <a:ext cx="4291601" cy="2648671"/>
            <a:chOff x="582707" y="3167390"/>
            <a:chExt cx="4291601" cy="2648671"/>
          </a:xfrm>
        </p:grpSpPr>
        <p:sp>
          <p:nvSpPr>
            <p:cNvPr id="3" name="文本框 2">
              <a:extLst>
                <a:ext uri="{FF2B5EF4-FFF2-40B4-BE49-F238E27FC236}">
                  <a16:creationId xmlns:a16="http://schemas.microsoft.com/office/drawing/2014/main" id="{51E5FA5F-E113-4BCF-8B44-53BB63107269}"/>
                </a:ext>
              </a:extLst>
            </p:cNvPr>
            <p:cNvSpPr txBox="1"/>
            <p:nvPr/>
          </p:nvSpPr>
          <p:spPr>
            <a:xfrm>
              <a:off x="582707" y="4240306"/>
              <a:ext cx="1620957" cy="523220"/>
            </a:xfrm>
            <a:prstGeom prst="rect">
              <a:avLst/>
            </a:prstGeom>
            <a:noFill/>
          </p:spPr>
          <p:txBody>
            <a:bodyPr wrap="none" rtlCol="0">
              <a:spAutoFit/>
            </a:bodyPr>
            <a:lstStyle/>
            <a:p>
              <a:pPr algn="l"/>
              <a:r>
                <a:rPr lang="zh-CN" altLang="en-US" sz="2800" dirty="0"/>
                <a:t>结构问题</a:t>
              </a:r>
            </a:p>
          </p:txBody>
        </p:sp>
        <p:sp>
          <p:nvSpPr>
            <p:cNvPr id="4" name="左大括号 3">
              <a:extLst>
                <a:ext uri="{FF2B5EF4-FFF2-40B4-BE49-F238E27FC236}">
                  <a16:creationId xmlns:a16="http://schemas.microsoft.com/office/drawing/2014/main" id="{749C22DA-EBBC-42A2-BB65-1F386C564282}"/>
                </a:ext>
              </a:extLst>
            </p:cNvPr>
            <p:cNvSpPr/>
            <p:nvPr/>
          </p:nvSpPr>
          <p:spPr>
            <a:xfrm>
              <a:off x="2192894" y="3446322"/>
              <a:ext cx="342312" cy="21111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908312-4958-4BD7-9B12-4479644AB06E}"/>
                </a:ext>
              </a:extLst>
            </p:cNvPr>
            <p:cNvSpPr txBox="1"/>
            <p:nvPr/>
          </p:nvSpPr>
          <p:spPr>
            <a:xfrm>
              <a:off x="2535206" y="3167390"/>
              <a:ext cx="2339102" cy="523220"/>
            </a:xfrm>
            <a:prstGeom prst="rect">
              <a:avLst/>
            </a:prstGeom>
            <a:noFill/>
          </p:spPr>
          <p:txBody>
            <a:bodyPr wrap="none" rtlCol="0">
              <a:spAutoFit/>
            </a:bodyPr>
            <a:lstStyle/>
            <a:p>
              <a:pPr algn="l"/>
              <a:r>
                <a:rPr lang="zh-CN" altLang="en-US" sz="2800" dirty="0"/>
                <a:t>经济结构老化</a:t>
              </a:r>
            </a:p>
          </p:txBody>
        </p:sp>
        <p:sp>
          <p:nvSpPr>
            <p:cNvPr id="8" name="文本框 7">
              <a:extLst>
                <a:ext uri="{FF2B5EF4-FFF2-40B4-BE49-F238E27FC236}">
                  <a16:creationId xmlns:a16="http://schemas.microsoft.com/office/drawing/2014/main" id="{19AA12A9-8661-4722-BD81-9F4EC98BEFF9}"/>
                </a:ext>
              </a:extLst>
            </p:cNvPr>
            <p:cNvSpPr txBox="1"/>
            <p:nvPr/>
          </p:nvSpPr>
          <p:spPr>
            <a:xfrm>
              <a:off x="2535206" y="4240306"/>
              <a:ext cx="2339102" cy="523220"/>
            </a:xfrm>
            <a:prstGeom prst="rect">
              <a:avLst/>
            </a:prstGeom>
            <a:noFill/>
          </p:spPr>
          <p:txBody>
            <a:bodyPr wrap="none" rtlCol="0">
              <a:spAutoFit/>
            </a:bodyPr>
            <a:lstStyle/>
            <a:p>
              <a:pPr algn="l"/>
              <a:r>
                <a:rPr lang="zh-CN" altLang="en-US" sz="2800" dirty="0"/>
                <a:t>经济结构单一</a:t>
              </a:r>
            </a:p>
          </p:txBody>
        </p:sp>
        <p:sp>
          <p:nvSpPr>
            <p:cNvPr id="9" name="文本框 8">
              <a:extLst>
                <a:ext uri="{FF2B5EF4-FFF2-40B4-BE49-F238E27FC236}">
                  <a16:creationId xmlns:a16="http://schemas.microsoft.com/office/drawing/2014/main" id="{1182132A-3B26-4B68-AD43-9ABB57385AB3}"/>
                </a:ext>
              </a:extLst>
            </p:cNvPr>
            <p:cNvSpPr txBox="1"/>
            <p:nvPr/>
          </p:nvSpPr>
          <p:spPr>
            <a:xfrm>
              <a:off x="2535206" y="5292841"/>
              <a:ext cx="2339102" cy="523220"/>
            </a:xfrm>
            <a:prstGeom prst="rect">
              <a:avLst/>
            </a:prstGeom>
            <a:noFill/>
          </p:spPr>
          <p:txBody>
            <a:bodyPr wrap="none" rtlCol="0">
              <a:spAutoFit/>
            </a:bodyPr>
            <a:lstStyle/>
            <a:p>
              <a:pPr algn="l"/>
              <a:r>
                <a:rPr lang="zh-CN" altLang="en-US" sz="2800" dirty="0"/>
                <a:t>经济结构落后</a:t>
              </a:r>
            </a:p>
          </p:txBody>
        </p:sp>
      </p:grpSp>
      <p:sp>
        <p:nvSpPr>
          <p:cNvPr id="7" name="箭头: 右 6">
            <a:extLst>
              <a:ext uri="{FF2B5EF4-FFF2-40B4-BE49-F238E27FC236}">
                <a16:creationId xmlns:a16="http://schemas.microsoft.com/office/drawing/2014/main" id="{E98992D8-A440-4202-9190-49613DCA0506}"/>
              </a:ext>
            </a:extLst>
          </p:cNvPr>
          <p:cNvSpPr/>
          <p:nvPr/>
        </p:nvSpPr>
        <p:spPr>
          <a:xfrm>
            <a:off x="5020235" y="4634753"/>
            <a:ext cx="1228165" cy="2689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2E80AED-F089-40E4-B274-A0113704BEDF}"/>
              </a:ext>
            </a:extLst>
          </p:cNvPr>
          <p:cNvSpPr txBox="1"/>
          <p:nvPr/>
        </p:nvSpPr>
        <p:spPr>
          <a:xfrm>
            <a:off x="6394327" y="4514148"/>
            <a:ext cx="4134465" cy="523220"/>
          </a:xfrm>
          <a:prstGeom prst="rect">
            <a:avLst/>
          </a:prstGeom>
          <a:noFill/>
        </p:spPr>
        <p:txBody>
          <a:bodyPr wrap="none" rtlCol="0">
            <a:spAutoFit/>
          </a:bodyPr>
          <a:lstStyle/>
          <a:p>
            <a:pPr algn="l"/>
            <a:r>
              <a:rPr lang="zh-CN" altLang="en-US" sz="2800" dirty="0"/>
              <a:t>国际收支的</a:t>
            </a:r>
            <a:r>
              <a:rPr lang="zh-CN" altLang="en-US" sz="2800" b="1" dirty="0"/>
              <a:t>结构性不平衡</a:t>
            </a:r>
          </a:p>
        </p:txBody>
      </p:sp>
    </p:spTree>
    <p:extLst>
      <p:ext uri="{BB962C8B-B14F-4D97-AF65-F5344CB8AC3E}">
        <p14:creationId xmlns:p14="http://schemas.microsoft.com/office/powerpoint/2010/main" val="27110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5"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政策配合论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A082A50A-2D08-497C-9EB4-BC74D133680C}"/>
              </a:ext>
            </a:extLst>
          </p:cNvPr>
          <p:cNvSpPr txBox="1"/>
          <p:nvPr/>
        </p:nvSpPr>
        <p:spPr>
          <a:xfrm>
            <a:off x="403412" y="914400"/>
            <a:ext cx="7007046" cy="954107"/>
          </a:xfrm>
          <a:prstGeom prst="rect">
            <a:avLst/>
          </a:prstGeom>
          <a:noFill/>
        </p:spPr>
        <p:txBody>
          <a:bodyPr wrap="none" rtlCol="0">
            <a:spAutoFit/>
          </a:bodyPr>
          <a:lstStyle/>
          <a:p>
            <a:pPr algn="l"/>
            <a:r>
              <a:rPr lang="zh-CN" altLang="en-US" sz="2800" dirty="0"/>
              <a:t>内部均衡：经济增长、充分就业、物价稳定</a:t>
            </a:r>
            <a:endParaRPr lang="en-US" altLang="zh-CN" sz="2800" dirty="0"/>
          </a:p>
          <a:p>
            <a:pPr algn="l"/>
            <a:r>
              <a:rPr lang="zh-CN" altLang="en-US" sz="2800" dirty="0"/>
              <a:t>外部均衡：国际收支平衡（经常项目平衡）</a:t>
            </a:r>
          </a:p>
        </p:txBody>
      </p:sp>
      <p:graphicFrame>
        <p:nvGraphicFramePr>
          <p:cNvPr id="3" name="表格 3">
            <a:extLst>
              <a:ext uri="{FF2B5EF4-FFF2-40B4-BE49-F238E27FC236}">
                <a16:creationId xmlns:a16="http://schemas.microsoft.com/office/drawing/2014/main" id="{5FC37891-5E38-4804-8A10-416FEEAB3CF8}"/>
              </a:ext>
            </a:extLst>
          </p:cNvPr>
          <p:cNvGraphicFramePr>
            <a:graphicFrameLocks noGrp="1"/>
          </p:cNvGraphicFramePr>
          <p:nvPr>
            <p:extLst>
              <p:ext uri="{D42A27DB-BD31-4B8C-83A1-F6EECF244321}">
                <p14:modId xmlns:p14="http://schemas.microsoft.com/office/powerpoint/2010/main" val="2071864740"/>
              </p:ext>
            </p:extLst>
          </p:nvPr>
        </p:nvGraphicFramePr>
        <p:xfrm>
          <a:off x="403412" y="1965759"/>
          <a:ext cx="11101296" cy="2928970"/>
        </p:xfrm>
        <a:graphic>
          <a:graphicData uri="http://schemas.openxmlformats.org/drawingml/2006/table">
            <a:tbl>
              <a:tblPr firstRow="1" bandRow="1">
                <a:tableStyleId>{5C22544A-7EE6-4342-B048-85BDC9FD1C3A}</a:tableStyleId>
              </a:tblPr>
              <a:tblGrid>
                <a:gridCol w="1544920">
                  <a:extLst>
                    <a:ext uri="{9D8B030D-6E8A-4147-A177-3AD203B41FA5}">
                      <a16:colId xmlns:a16="http://schemas.microsoft.com/office/drawing/2014/main" val="2113375825"/>
                    </a:ext>
                  </a:extLst>
                </a:gridCol>
                <a:gridCol w="3487270">
                  <a:extLst>
                    <a:ext uri="{9D8B030D-6E8A-4147-A177-3AD203B41FA5}">
                      <a16:colId xmlns:a16="http://schemas.microsoft.com/office/drawing/2014/main" val="2677664750"/>
                    </a:ext>
                  </a:extLst>
                </a:gridCol>
                <a:gridCol w="2805953">
                  <a:extLst>
                    <a:ext uri="{9D8B030D-6E8A-4147-A177-3AD203B41FA5}">
                      <a16:colId xmlns:a16="http://schemas.microsoft.com/office/drawing/2014/main" val="3356258486"/>
                    </a:ext>
                  </a:extLst>
                </a:gridCol>
                <a:gridCol w="3263153">
                  <a:extLst>
                    <a:ext uri="{9D8B030D-6E8A-4147-A177-3AD203B41FA5}">
                      <a16:colId xmlns:a16="http://schemas.microsoft.com/office/drawing/2014/main" val="2495768477"/>
                    </a:ext>
                  </a:extLst>
                </a:gridCol>
              </a:tblGrid>
              <a:tr h="585794">
                <a:tc>
                  <a:txBody>
                    <a:bodyPr/>
                    <a:lstStyle/>
                    <a:p>
                      <a:pPr algn="ctr"/>
                      <a:r>
                        <a:rPr lang="zh-CN" altLang="en-US" sz="2800" b="0" dirty="0">
                          <a:solidFill>
                            <a:schemeClr val="tx1"/>
                          </a:solidFill>
                        </a:rPr>
                        <a:t>情形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内部失衡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外部失衡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是否存在米德冲突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8442897"/>
                  </a:ext>
                </a:extLst>
              </a:tr>
              <a:tr h="585794">
                <a:tc>
                  <a:txBody>
                    <a:bodyPr/>
                    <a:lstStyle/>
                    <a:p>
                      <a:pPr algn="ctr"/>
                      <a:r>
                        <a:rPr lang="en-US" altLang="zh-CN" sz="2800" b="0" dirty="0">
                          <a:solidFill>
                            <a:schemeClr val="tx1"/>
                          </a:solidFill>
                        </a:rPr>
                        <a:t>1</a:t>
                      </a:r>
                      <a:endParaRPr lang="zh-CN" altLang="en-US" sz="2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经济衰退</a:t>
                      </a:r>
                      <a:r>
                        <a:rPr lang="en-US" altLang="zh-CN" sz="2800" b="0" dirty="0">
                          <a:solidFill>
                            <a:schemeClr val="tx1"/>
                          </a:solidFill>
                        </a:rPr>
                        <a:t>/</a:t>
                      </a:r>
                      <a:r>
                        <a:rPr lang="zh-CN" altLang="en-US" sz="2800" b="0" dirty="0">
                          <a:solidFill>
                            <a:schemeClr val="tx1"/>
                          </a:solidFill>
                        </a:rPr>
                        <a:t>失业增加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经常项目逆差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rgbClr val="FF0000"/>
                          </a:solidFill>
                        </a:rPr>
                        <a:t>存在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0572102"/>
                  </a:ext>
                </a:extLst>
              </a:tr>
              <a:tr h="585794">
                <a:tc>
                  <a:txBody>
                    <a:bodyPr/>
                    <a:lstStyle/>
                    <a:p>
                      <a:pPr algn="ctr"/>
                      <a:r>
                        <a:rPr lang="en-US" altLang="zh-CN" sz="2800" b="0" dirty="0">
                          <a:solidFill>
                            <a:schemeClr val="tx1"/>
                          </a:solidFill>
                        </a:rPr>
                        <a:t>2</a:t>
                      </a:r>
                      <a:endParaRPr lang="zh-CN" altLang="en-US" sz="2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经济衰退</a:t>
                      </a:r>
                      <a:r>
                        <a:rPr lang="en-US" altLang="zh-CN" sz="2800" b="0" dirty="0">
                          <a:solidFill>
                            <a:schemeClr val="tx1"/>
                          </a:solidFill>
                        </a:rPr>
                        <a:t>/</a:t>
                      </a:r>
                      <a:r>
                        <a:rPr lang="zh-CN" altLang="en-US" sz="2800" b="0" dirty="0">
                          <a:solidFill>
                            <a:schemeClr val="tx1"/>
                          </a:solidFill>
                        </a:rPr>
                        <a:t>失业增加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经常项目顺差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3009628"/>
                  </a:ext>
                </a:extLst>
              </a:tr>
              <a:tr h="585794">
                <a:tc>
                  <a:txBody>
                    <a:bodyPr/>
                    <a:lstStyle/>
                    <a:p>
                      <a:pPr algn="ctr"/>
                      <a:r>
                        <a:rPr lang="en-US" altLang="zh-CN" sz="2800" b="0" dirty="0">
                          <a:solidFill>
                            <a:schemeClr val="tx1"/>
                          </a:solidFill>
                        </a:rPr>
                        <a:t>3</a:t>
                      </a:r>
                      <a:endParaRPr lang="zh-CN" altLang="en-US" sz="2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通货膨胀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经常项目逆差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7117409"/>
                  </a:ext>
                </a:extLst>
              </a:tr>
              <a:tr h="585794">
                <a:tc>
                  <a:txBody>
                    <a:bodyPr/>
                    <a:lstStyle/>
                    <a:p>
                      <a:pPr algn="ctr"/>
                      <a:r>
                        <a:rPr lang="en-US" altLang="zh-CN" sz="2800" b="0" dirty="0">
                          <a:solidFill>
                            <a:schemeClr val="tx1"/>
                          </a:solidFill>
                        </a:rPr>
                        <a:t>4</a:t>
                      </a:r>
                      <a:endParaRPr lang="zh-CN" altLang="en-US" sz="2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通货膨胀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chemeClr val="tx1"/>
                          </a:solidFill>
                        </a:rPr>
                        <a:t>经常项目顺差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800" b="0" dirty="0">
                          <a:solidFill>
                            <a:srgbClr val="FF0000"/>
                          </a:solidFill>
                        </a:rPr>
                        <a:t>存在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7050450"/>
                  </a:ext>
                </a:extLst>
              </a:tr>
            </a:tbl>
          </a:graphicData>
        </a:graphic>
      </p:graphicFrame>
      <p:sp>
        <p:nvSpPr>
          <p:cNvPr id="4" name="文本框 3">
            <a:extLst>
              <a:ext uri="{FF2B5EF4-FFF2-40B4-BE49-F238E27FC236}">
                <a16:creationId xmlns:a16="http://schemas.microsoft.com/office/drawing/2014/main" id="{A56F1357-A3E0-45A2-804C-F84C9950388B}"/>
              </a:ext>
            </a:extLst>
          </p:cNvPr>
          <p:cNvSpPr txBox="1"/>
          <p:nvPr/>
        </p:nvSpPr>
        <p:spPr>
          <a:xfrm>
            <a:off x="403412" y="4989494"/>
            <a:ext cx="11627223" cy="1384995"/>
          </a:xfrm>
          <a:prstGeom prst="rect">
            <a:avLst/>
          </a:prstGeom>
          <a:noFill/>
        </p:spPr>
        <p:txBody>
          <a:bodyPr wrap="square" rtlCol="0">
            <a:spAutoFit/>
          </a:bodyPr>
          <a:lstStyle/>
          <a:p>
            <a:pPr algn="l"/>
            <a:r>
              <a:rPr lang="zh-CN" altLang="en-US" sz="2800" b="1" dirty="0"/>
              <a:t>米德冲突</a:t>
            </a:r>
            <a:r>
              <a:rPr lang="zh-CN" altLang="en-US" sz="2800" dirty="0"/>
              <a:t>：</a:t>
            </a:r>
            <a:r>
              <a:rPr lang="zh-CN" altLang="en-US" sz="2800" b="0" i="0" dirty="0">
                <a:solidFill>
                  <a:srgbClr val="333333"/>
                </a:solidFill>
                <a:effectLst/>
                <a:latin typeface="Arial" panose="020B0604020202020204" pitchFamily="34" charset="0"/>
              </a:rPr>
              <a:t>在</a:t>
            </a:r>
            <a:r>
              <a:rPr lang="zh-CN" altLang="en-US" sz="2800" b="1" i="0" dirty="0">
                <a:solidFill>
                  <a:srgbClr val="333333"/>
                </a:solidFill>
                <a:effectLst/>
                <a:latin typeface="Arial" panose="020B0604020202020204" pitchFamily="34" charset="0"/>
              </a:rPr>
              <a:t>固定汇率制</a:t>
            </a:r>
            <a:r>
              <a:rPr lang="zh-CN" altLang="en-US" sz="2800" b="0" i="0" dirty="0">
                <a:solidFill>
                  <a:srgbClr val="333333"/>
                </a:solidFill>
                <a:effectLst/>
                <a:latin typeface="Arial" panose="020B0604020202020204" pitchFamily="34" charset="0"/>
              </a:rPr>
              <a:t>下内部均衡和外部平衡的冲突问题。即汇率固定不变时，政府只能运用影响社会总需求的政策来调节内部均衡和外部平衡。这样，在开放经济运行的特定区间便会出现内外均衡难以同时兼顾的情形。</a:t>
            </a:r>
            <a:endParaRPr lang="zh-CN" altLang="en-US" sz="2800" dirty="0"/>
          </a:p>
        </p:txBody>
      </p:sp>
    </p:spTree>
    <p:extLst>
      <p:ext uri="{BB962C8B-B14F-4D97-AF65-F5344CB8AC3E}">
        <p14:creationId xmlns:p14="http://schemas.microsoft.com/office/powerpoint/2010/main" val="2885037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5"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政策配合论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909B9C0-D193-4033-A47E-90EFEEBAF247}"/>
                  </a:ext>
                </a:extLst>
              </p:cNvPr>
              <p:cNvSpPr txBox="1"/>
              <p:nvPr/>
            </p:nvSpPr>
            <p:spPr>
              <a:xfrm>
                <a:off x="941294" y="2951947"/>
                <a:ext cx="10309412" cy="954107"/>
              </a:xfrm>
              <a:prstGeom prst="rect">
                <a:avLst/>
              </a:prstGeom>
              <a:noFill/>
            </p:spPr>
            <p:txBody>
              <a:bodyPr wrap="square" rtlCol="0">
                <a:spAutoFit/>
              </a:bodyPr>
              <a:lstStyle/>
              <a:p>
                <a:pPr algn="l"/>
                <a:r>
                  <a:rPr lang="zh-CN" altLang="en-US" sz="2800" b="1" dirty="0"/>
                  <a:t>丁伯根法则</a:t>
                </a:r>
                <a:r>
                  <a:rPr lang="zh-CN" altLang="en-US" sz="2800" dirty="0"/>
                  <a:t>：要实现</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个独立的经济目标，政府至少需要动用</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种政策工具。</a:t>
                </a:r>
              </a:p>
            </p:txBody>
          </p:sp>
        </mc:Choice>
        <mc:Fallback xmlns="">
          <p:sp>
            <p:nvSpPr>
              <p:cNvPr id="2" name="文本框 1">
                <a:extLst>
                  <a:ext uri="{FF2B5EF4-FFF2-40B4-BE49-F238E27FC236}">
                    <a16:creationId xmlns:a16="http://schemas.microsoft.com/office/drawing/2014/main" id="{7909B9C0-D193-4033-A47E-90EFEEBAF247}"/>
                  </a:ext>
                </a:extLst>
              </p:cNvPr>
              <p:cNvSpPr txBox="1">
                <a:spLocks noRot="1" noChangeAspect="1" noMove="1" noResize="1" noEditPoints="1" noAdjustHandles="1" noChangeArrowheads="1" noChangeShapeType="1" noTextEdit="1"/>
              </p:cNvSpPr>
              <p:nvPr/>
            </p:nvSpPr>
            <p:spPr>
              <a:xfrm>
                <a:off x="941294" y="2951947"/>
                <a:ext cx="10309412" cy="954107"/>
              </a:xfrm>
              <a:prstGeom prst="rect">
                <a:avLst/>
              </a:prstGeom>
              <a:blipFill>
                <a:blip r:embed="rId4"/>
                <a:stretch>
                  <a:fillRect l="-1182" t="-6369" b="-159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3711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5"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政策配合论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7E3197E-3500-48B3-AD93-A18DF3B81D5D}"/>
              </a:ext>
            </a:extLst>
          </p:cNvPr>
          <p:cNvSpPr txBox="1"/>
          <p:nvPr/>
        </p:nvSpPr>
        <p:spPr>
          <a:xfrm>
            <a:off x="645459" y="1165412"/>
            <a:ext cx="11546541" cy="954107"/>
          </a:xfrm>
          <a:prstGeom prst="rect">
            <a:avLst/>
          </a:prstGeom>
          <a:noFill/>
        </p:spPr>
        <p:txBody>
          <a:bodyPr wrap="square" rtlCol="0">
            <a:spAutoFit/>
          </a:bodyPr>
          <a:lstStyle/>
          <a:p>
            <a:pPr algn="l"/>
            <a:r>
              <a:rPr lang="zh-CN" altLang="en-US" sz="2800" b="1" dirty="0"/>
              <a:t>斯旺模型（</a:t>
            </a:r>
            <a:r>
              <a:rPr lang="en-US" altLang="zh-CN" sz="2800" b="1" dirty="0"/>
              <a:t>Swan</a:t>
            </a:r>
            <a:r>
              <a:rPr lang="zh-CN" altLang="en-US" sz="2800" b="1" dirty="0"/>
              <a:t>）</a:t>
            </a:r>
            <a:r>
              <a:rPr lang="zh-CN" altLang="en-US" sz="2800" dirty="0"/>
              <a:t>：支出转移政策（汇率）实现外部均衡，支出增减政策实现内部均衡。</a:t>
            </a:r>
            <a:endParaRPr lang="en-US" altLang="zh-CN" sz="2800" dirty="0"/>
          </a:p>
        </p:txBody>
      </p:sp>
      <p:pic>
        <p:nvPicPr>
          <p:cNvPr id="4" name="图片 3">
            <a:extLst>
              <a:ext uri="{FF2B5EF4-FFF2-40B4-BE49-F238E27FC236}">
                <a16:creationId xmlns:a16="http://schemas.microsoft.com/office/drawing/2014/main" id="{1F289F2A-15D9-4321-A62A-DA8E17DC1C2A}"/>
              </a:ext>
            </a:extLst>
          </p:cNvPr>
          <p:cNvPicPr>
            <a:picLocks noChangeAspect="1"/>
          </p:cNvPicPr>
          <p:nvPr/>
        </p:nvPicPr>
        <p:blipFill>
          <a:blip r:embed="rId4"/>
          <a:stretch>
            <a:fillRect/>
          </a:stretch>
        </p:blipFill>
        <p:spPr>
          <a:xfrm>
            <a:off x="0" y="2572645"/>
            <a:ext cx="5497778" cy="3266327"/>
          </a:xfrm>
          <a:prstGeom prst="rect">
            <a:avLst/>
          </a:prstGeom>
        </p:spPr>
      </p:pic>
      <p:sp>
        <p:nvSpPr>
          <p:cNvPr id="6" name="文本框 5">
            <a:extLst>
              <a:ext uri="{FF2B5EF4-FFF2-40B4-BE49-F238E27FC236}">
                <a16:creationId xmlns:a16="http://schemas.microsoft.com/office/drawing/2014/main" id="{0FA2D834-2874-4381-95A4-B9AE5B37725B}"/>
              </a:ext>
            </a:extLst>
          </p:cNvPr>
          <p:cNvSpPr txBox="1"/>
          <p:nvPr/>
        </p:nvSpPr>
        <p:spPr>
          <a:xfrm>
            <a:off x="5495364" y="3083858"/>
            <a:ext cx="6736848" cy="1815882"/>
          </a:xfrm>
          <a:prstGeom prst="rect">
            <a:avLst/>
          </a:prstGeom>
          <a:noFill/>
        </p:spPr>
        <p:txBody>
          <a:bodyPr wrap="square" rtlCol="0">
            <a:spAutoFit/>
          </a:bodyPr>
          <a:lstStyle/>
          <a:p>
            <a:pPr algn="l"/>
            <a:r>
              <a:rPr lang="zh-CN" altLang="en-US" sz="2800" dirty="0"/>
              <a:t>通胀→紧缩支出（支出增减政策）</a:t>
            </a:r>
            <a:endParaRPr lang="en-US" altLang="zh-CN" sz="2800" dirty="0"/>
          </a:p>
          <a:p>
            <a:pPr algn="l"/>
            <a:r>
              <a:rPr lang="zh-CN" altLang="en-US" sz="2800" dirty="0"/>
              <a:t>失业→扩张支出（支出增减政策）</a:t>
            </a:r>
            <a:endParaRPr lang="en-US" altLang="zh-CN" sz="2800" dirty="0"/>
          </a:p>
          <a:p>
            <a:pPr algn="l"/>
            <a:r>
              <a:rPr lang="zh-CN" altLang="en-US" sz="2800" dirty="0"/>
              <a:t>贸易收支顺差→本币升值（支出转移政策）</a:t>
            </a:r>
            <a:endParaRPr lang="en-US" altLang="zh-CN" sz="2800" dirty="0"/>
          </a:p>
          <a:p>
            <a:r>
              <a:rPr lang="zh-CN" altLang="en-US" sz="2800" dirty="0"/>
              <a:t>贸易收支逆差→本币贬值（支出转移政策）</a:t>
            </a:r>
            <a:endParaRPr lang="en-US" altLang="zh-CN" sz="2800" dirty="0"/>
          </a:p>
        </p:txBody>
      </p:sp>
    </p:spTree>
    <p:extLst>
      <p:ext uri="{BB962C8B-B14F-4D97-AF65-F5344CB8AC3E}">
        <p14:creationId xmlns:p14="http://schemas.microsoft.com/office/powerpoint/2010/main" val="1879444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5"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政策配合论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4" name="表格 5">
            <a:extLst>
              <a:ext uri="{FF2B5EF4-FFF2-40B4-BE49-F238E27FC236}">
                <a16:creationId xmlns:a16="http://schemas.microsoft.com/office/drawing/2014/main" id="{64534C24-4669-4600-A250-55DF9A2FD610}"/>
              </a:ext>
            </a:extLst>
          </p:cNvPr>
          <p:cNvGraphicFramePr>
            <a:graphicFrameLocks noGrp="1"/>
          </p:cNvGraphicFramePr>
          <p:nvPr>
            <p:extLst>
              <p:ext uri="{D42A27DB-BD31-4B8C-83A1-F6EECF244321}">
                <p14:modId xmlns:p14="http://schemas.microsoft.com/office/powerpoint/2010/main" val="2470726537"/>
              </p:ext>
            </p:extLst>
          </p:nvPr>
        </p:nvGraphicFramePr>
        <p:xfrm>
          <a:off x="734114" y="1844488"/>
          <a:ext cx="10723772" cy="3169025"/>
        </p:xfrm>
        <a:graphic>
          <a:graphicData uri="http://schemas.openxmlformats.org/drawingml/2006/table">
            <a:tbl>
              <a:tblPr firstRow="1" bandRow="1">
                <a:tableStyleId>{5C22544A-7EE6-4342-B048-85BDC9FD1C3A}</a:tableStyleId>
              </a:tblPr>
              <a:tblGrid>
                <a:gridCol w="1754816">
                  <a:extLst>
                    <a:ext uri="{9D8B030D-6E8A-4147-A177-3AD203B41FA5}">
                      <a16:colId xmlns:a16="http://schemas.microsoft.com/office/drawing/2014/main" val="2498281857"/>
                    </a:ext>
                  </a:extLst>
                </a:gridCol>
                <a:gridCol w="3607070">
                  <a:extLst>
                    <a:ext uri="{9D8B030D-6E8A-4147-A177-3AD203B41FA5}">
                      <a16:colId xmlns:a16="http://schemas.microsoft.com/office/drawing/2014/main" val="2614308107"/>
                    </a:ext>
                  </a:extLst>
                </a:gridCol>
                <a:gridCol w="2680943">
                  <a:extLst>
                    <a:ext uri="{9D8B030D-6E8A-4147-A177-3AD203B41FA5}">
                      <a16:colId xmlns:a16="http://schemas.microsoft.com/office/drawing/2014/main" val="2759217802"/>
                    </a:ext>
                  </a:extLst>
                </a:gridCol>
                <a:gridCol w="2680943">
                  <a:extLst>
                    <a:ext uri="{9D8B030D-6E8A-4147-A177-3AD203B41FA5}">
                      <a16:colId xmlns:a16="http://schemas.microsoft.com/office/drawing/2014/main" val="3822806269"/>
                    </a:ext>
                  </a:extLst>
                </a:gridCol>
              </a:tblGrid>
              <a:tr h="633805">
                <a:tc>
                  <a:txBody>
                    <a:bodyPr/>
                    <a:lstStyle/>
                    <a:p>
                      <a:pPr algn="ctr"/>
                      <a:r>
                        <a:rPr lang="zh-CN" altLang="en-US" sz="2800" dirty="0">
                          <a:solidFill>
                            <a:schemeClr val="tx1"/>
                          </a:solidFill>
                        </a:rPr>
                        <a:t>区域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经济状况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支出增减政策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支出转移政策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3221883"/>
                  </a:ext>
                </a:extLst>
              </a:tr>
              <a:tr h="633805">
                <a:tc>
                  <a:txBody>
                    <a:bodyPr/>
                    <a:lstStyle/>
                    <a:p>
                      <a:pPr algn="ctr"/>
                      <a:r>
                        <a:rPr lang="en-US" altLang="zh-CN" sz="2800" dirty="0">
                          <a:solidFill>
                            <a:schemeClr val="tx1"/>
                          </a:solidFill>
                        </a:rPr>
                        <a:t>Ⅰ</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通胀，贸易收支逆差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本币贬值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030717"/>
                  </a:ext>
                </a:extLst>
              </a:tr>
              <a:tr h="633805">
                <a:tc>
                  <a:txBody>
                    <a:bodyPr/>
                    <a:lstStyle/>
                    <a:p>
                      <a:pPr algn="ctr"/>
                      <a:r>
                        <a:rPr lang="en-US" altLang="zh-CN" sz="2800" dirty="0">
                          <a:solidFill>
                            <a:schemeClr val="tx1"/>
                          </a:solidFill>
                        </a:rPr>
                        <a:t>Ⅱ</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失业，贸易收支逆差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本币贬值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71845"/>
                  </a:ext>
                </a:extLst>
              </a:tr>
              <a:tr h="633805">
                <a:tc>
                  <a:txBody>
                    <a:bodyPr/>
                    <a:lstStyle/>
                    <a:p>
                      <a:pPr algn="ctr"/>
                      <a:r>
                        <a:rPr lang="en-US" altLang="zh-CN" sz="2800" dirty="0">
                          <a:solidFill>
                            <a:schemeClr val="tx1"/>
                          </a:solidFill>
                        </a:rPr>
                        <a:t>Ⅲ</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失业，贸易收支顺差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本币升值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3769516"/>
                  </a:ext>
                </a:extLst>
              </a:tr>
              <a:tr h="633805">
                <a:tc>
                  <a:txBody>
                    <a:bodyPr/>
                    <a:lstStyle/>
                    <a:p>
                      <a:pPr algn="ctr"/>
                      <a:r>
                        <a:rPr lang="en-US" altLang="zh-CN" sz="2800" dirty="0">
                          <a:solidFill>
                            <a:schemeClr val="tx1"/>
                          </a:solidFill>
                        </a:rPr>
                        <a:t>Ⅳ</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通胀，贸易收支顺差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本币升值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951857"/>
                  </a:ext>
                </a:extLst>
              </a:tr>
            </a:tbl>
          </a:graphicData>
        </a:graphic>
      </p:graphicFrame>
      <p:sp>
        <p:nvSpPr>
          <p:cNvPr id="2" name="文本框 1">
            <a:extLst>
              <a:ext uri="{FF2B5EF4-FFF2-40B4-BE49-F238E27FC236}">
                <a16:creationId xmlns:a16="http://schemas.microsoft.com/office/drawing/2014/main" id="{010101DF-701A-4796-8014-D656B8B12A16}"/>
              </a:ext>
            </a:extLst>
          </p:cNvPr>
          <p:cNvSpPr txBox="1"/>
          <p:nvPr/>
        </p:nvSpPr>
        <p:spPr>
          <a:xfrm>
            <a:off x="2863384" y="5109882"/>
            <a:ext cx="6465231" cy="461665"/>
          </a:xfrm>
          <a:prstGeom prst="rect">
            <a:avLst/>
          </a:prstGeom>
          <a:noFill/>
        </p:spPr>
        <p:txBody>
          <a:bodyPr wrap="none" rtlCol="0">
            <a:spAutoFit/>
          </a:bodyPr>
          <a:lstStyle/>
          <a:p>
            <a:pPr algn="l"/>
            <a:r>
              <a:rPr lang="zh-CN" altLang="en-US" sz="2400" dirty="0">
                <a:solidFill>
                  <a:srgbClr val="FF0000"/>
                </a:solidFill>
              </a:rPr>
              <a:t>课本</a:t>
            </a:r>
            <a:r>
              <a:rPr lang="en-US" altLang="zh-CN" sz="2400" dirty="0">
                <a:solidFill>
                  <a:srgbClr val="FF0000"/>
                </a:solidFill>
              </a:rPr>
              <a:t>P218 </a:t>
            </a:r>
            <a:r>
              <a:rPr lang="zh-CN" altLang="en-US" sz="2400" dirty="0">
                <a:solidFill>
                  <a:srgbClr val="FF0000"/>
                </a:solidFill>
              </a:rPr>
              <a:t>支出增减政策与支出转移政策的配合</a:t>
            </a:r>
          </a:p>
        </p:txBody>
      </p:sp>
    </p:spTree>
    <p:extLst>
      <p:ext uri="{BB962C8B-B14F-4D97-AF65-F5344CB8AC3E}">
        <p14:creationId xmlns:p14="http://schemas.microsoft.com/office/powerpoint/2010/main" val="230931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5"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政策配合论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0BC8F94-FDE8-42C1-BF4A-F5D3E4C7E518}"/>
              </a:ext>
            </a:extLst>
          </p:cNvPr>
          <p:cNvSpPr txBox="1"/>
          <p:nvPr/>
        </p:nvSpPr>
        <p:spPr>
          <a:xfrm>
            <a:off x="750979" y="1047861"/>
            <a:ext cx="10690042" cy="1815882"/>
          </a:xfrm>
          <a:prstGeom prst="rect">
            <a:avLst/>
          </a:prstGeom>
          <a:noFill/>
        </p:spPr>
        <p:txBody>
          <a:bodyPr wrap="square" rtlCol="0">
            <a:spAutoFit/>
          </a:bodyPr>
          <a:lstStyle/>
          <a:p>
            <a:pPr algn="l"/>
            <a:r>
              <a:rPr lang="zh-CN" altLang="en-US" sz="2800" b="1" dirty="0"/>
              <a:t>蒙代尔模型</a:t>
            </a:r>
            <a:r>
              <a:rPr lang="zh-CN" altLang="en-US" sz="2800" dirty="0"/>
              <a:t>：</a:t>
            </a:r>
            <a:r>
              <a:rPr lang="zh-CN" altLang="en-US" sz="2800" dirty="0">
                <a:solidFill>
                  <a:srgbClr val="FF0000"/>
                </a:solidFill>
              </a:rPr>
              <a:t>以财政政策解决失业（通胀），以货币政策解决逆差</a:t>
            </a:r>
            <a:r>
              <a:rPr lang="zh-CN" altLang="en-US" sz="2800" dirty="0"/>
              <a:t>。（即财政政策主要解决国内问题，货币政策主要解决国外问题）</a:t>
            </a:r>
            <a:endParaRPr lang="en-US" altLang="zh-CN" sz="2800" dirty="0"/>
          </a:p>
          <a:p>
            <a:pPr algn="l"/>
            <a:r>
              <a:rPr lang="zh-CN" altLang="en-US" sz="2800" b="1" dirty="0"/>
              <a:t>注</a:t>
            </a:r>
            <a:r>
              <a:rPr lang="zh-CN" altLang="en-US" sz="2800" dirty="0"/>
              <a:t>：蒙代尔模型对于外部均衡的考察不仅包括</a:t>
            </a:r>
            <a:r>
              <a:rPr lang="zh-CN" altLang="en-US" sz="2800" dirty="0">
                <a:solidFill>
                  <a:srgbClr val="FF0000"/>
                </a:solidFill>
              </a:rPr>
              <a:t>贸易收支</a:t>
            </a:r>
            <a:r>
              <a:rPr lang="zh-CN" altLang="en-US" sz="2800" dirty="0"/>
              <a:t>，而且还纳入了</a:t>
            </a:r>
            <a:r>
              <a:rPr lang="zh-CN" altLang="en-US" sz="2800" dirty="0">
                <a:solidFill>
                  <a:srgbClr val="FF0000"/>
                </a:solidFill>
              </a:rPr>
              <a:t>资本流动</a:t>
            </a:r>
            <a:r>
              <a:rPr lang="zh-CN" altLang="en-US" sz="2800" dirty="0"/>
              <a:t>，因而是广义的国际收支</a:t>
            </a:r>
          </a:p>
        </p:txBody>
      </p:sp>
      <p:graphicFrame>
        <p:nvGraphicFramePr>
          <p:cNvPr id="5" name="表格 5">
            <a:extLst>
              <a:ext uri="{FF2B5EF4-FFF2-40B4-BE49-F238E27FC236}">
                <a16:creationId xmlns:a16="http://schemas.microsoft.com/office/drawing/2014/main" id="{A479C5EB-F28D-43C3-A281-4F24F51EF1FF}"/>
              </a:ext>
            </a:extLst>
          </p:cNvPr>
          <p:cNvGraphicFramePr>
            <a:graphicFrameLocks noGrp="1"/>
          </p:cNvGraphicFramePr>
          <p:nvPr>
            <p:extLst>
              <p:ext uri="{D42A27DB-BD31-4B8C-83A1-F6EECF244321}">
                <p14:modId xmlns:p14="http://schemas.microsoft.com/office/powerpoint/2010/main" val="3680388369"/>
              </p:ext>
            </p:extLst>
          </p:nvPr>
        </p:nvGraphicFramePr>
        <p:xfrm>
          <a:off x="1611522" y="2983006"/>
          <a:ext cx="8968956" cy="3169025"/>
        </p:xfrm>
        <a:graphic>
          <a:graphicData uri="http://schemas.openxmlformats.org/drawingml/2006/table">
            <a:tbl>
              <a:tblPr firstRow="1" bandRow="1">
                <a:tableStyleId>{5C22544A-7EE6-4342-B048-85BDC9FD1C3A}</a:tableStyleId>
              </a:tblPr>
              <a:tblGrid>
                <a:gridCol w="3607070">
                  <a:extLst>
                    <a:ext uri="{9D8B030D-6E8A-4147-A177-3AD203B41FA5}">
                      <a16:colId xmlns:a16="http://schemas.microsoft.com/office/drawing/2014/main" val="2614308107"/>
                    </a:ext>
                  </a:extLst>
                </a:gridCol>
                <a:gridCol w="2680943">
                  <a:extLst>
                    <a:ext uri="{9D8B030D-6E8A-4147-A177-3AD203B41FA5}">
                      <a16:colId xmlns:a16="http://schemas.microsoft.com/office/drawing/2014/main" val="2759217802"/>
                    </a:ext>
                  </a:extLst>
                </a:gridCol>
                <a:gridCol w="2680943">
                  <a:extLst>
                    <a:ext uri="{9D8B030D-6E8A-4147-A177-3AD203B41FA5}">
                      <a16:colId xmlns:a16="http://schemas.microsoft.com/office/drawing/2014/main" val="3822806269"/>
                    </a:ext>
                  </a:extLst>
                </a:gridCol>
              </a:tblGrid>
              <a:tr h="633805">
                <a:tc>
                  <a:txBody>
                    <a:bodyPr/>
                    <a:lstStyle/>
                    <a:p>
                      <a:pPr algn="ctr"/>
                      <a:r>
                        <a:rPr lang="zh-CN" altLang="en-US" sz="2800" dirty="0">
                          <a:solidFill>
                            <a:schemeClr val="tx1"/>
                          </a:solidFill>
                        </a:rPr>
                        <a:t>经济状况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财政政策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货币政策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3221883"/>
                  </a:ext>
                </a:extLst>
              </a:tr>
              <a:tr h="633805">
                <a:tc>
                  <a:txBody>
                    <a:bodyPr/>
                    <a:lstStyle/>
                    <a:p>
                      <a:pPr algn="ctr"/>
                      <a:r>
                        <a:rPr lang="zh-CN" altLang="en-US" sz="2800" dirty="0">
                          <a:solidFill>
                            <a:schemeClr val="tx1"/>
                          </a:solidFill>
                        </a:rPr>
                        <a:t>通胀，国际收支顺差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030717"/>
                  </a:ext>
                </a:extLst>
              </a:tr>
              <a:tr h="633805">
                <a:tc>
                  <a:txBody>
                    <a:bodyPr/>
                    <a:lstStyle/>
                    <a:p>
                      <a:pPr algn="ctr"/>
                      <a:r>
                        <a:rPr lang="zh-CN" altLang="en-US" sz="2800" dirty="0">
                          <a:solidFill>
                            <a:schemeClr val="tx1"/>
                          </a:solidFill>
                        </a:rPr>
                        <a:t>失业，国际收支顺差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71845"/>
                  </a:ext>
                </a:extLst>
              </a:tr>
              <a:tr h="633805">
                <a:tc>
                  <a:txBody>
                    <a:bodyPr/>
                    <a:lstStyle/>
                    <a:p>
                      <a:pPr algn="ctr"/>
                      <a:r>
                        <a:rPr lang="zh-CN" altLang="en-US" sz="2800" dirty="0">
                          <a:solidFill>
                            <a:schemeClr val="tx1"/>
                          </a:solidFill>
                        </a:rPr>
                        <a:t>失业，国际收支逆差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扩张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3769516"/>
                  </a:ext>
                </a:extLst>
              </a:tr>
              <a:tr h="633805">
                <a:tc>
                  <a:txBody>
                    <a:bodyPr/>
                    <a:lstStyle/>
                    <a:p>
                      <a:pPr algn="ctr"/>
                      <a:r>
                        <a:rPr lang="zh-CN" altLang="en-US" sz="2800" dirty="0">
                          <a:solidFill>
                            <a:schemeClr val="tx1"/>
                          </a:solidFill>
                        </a:rPr>
                        <a:t>通胀，国际收支逆差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a:solidFill>
                            <a:schemeClr val="tx1"/>
                          </a:solidFill>
                        </a:rPr>
                        <a:t>紧缩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951857"/>
                  </a:ext>
                </a:extLst>
              </a:tr>
            </a:tbl>
          </a:graphicData>
        </a:graphic>
      </p:graphicFrame>
    </p:spTree>
    <p:extLst>
      <p:ext uri="{BB962C8B-B14F-4D97-AF65-F5344CB8AC3E}">
        <p14:creationId xmlns:p14="http://schemas.microsoft.com/office/powerpoint/2010/main" val="3664501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26CEBE1-9BEF-4438-8586-A1FA5EF6B49D}"/>
              </a:ext>
            </a:extLst>
          </p:cNvPr>
          <p:cNvSpPr txBox="1"/>
          <p:nvPr/>
        </p:nvSpPr>
        <p:spPr>
          <a:xfrm>
            <a:off x="537883" y="1047861"/>
            <a:ext cx="11465858" cy="3754874"/>
          </a:xfrm>
          <a:prstGeom prst="rect">
            <a:avLst/>
          </a:prstGeom>
          <a:noFill/>
        </p:spPr>
        <p:txBody>
          <a:bodyPr wrap="square">
            <a:spAutoFit/>
          </a:bodyPr>
          <a:lstStyle/>
          <a:p>
            <a:r>
              <a:rPr lang="zh-CN" altLang="en-US" sz="2800" dirty="0"/>
              <a:t>例题：</a:t>
            </a:r>
            <a:r>
              <a:rPr lang="en-US" altLang="zh-CN" sz="2800" dirty="0"/>
              <a:t> 2012</a:t>
            </a:r>
            <a:r>
              <a:rPr lang="zh-CN" altLang="en-US" sz="2800" dirty="0"/>
              <a:t>上财真题</a:t>
            </a:r>
            <a:endParaRPr lang="en-US" altLang="zh-CN" sz="2800" dirty="0"/>
          </a:p>
          <a:p>
            <a:endParaRPr lang="en-US" altLang="zh-CN" sz="1400" dirty="0"/>
          </a:p>
          <a:p>
            <a:r>
              <a:rPr lang="zh-CN" altLang="en-US" sz="2800" dirty="0"/>
              <a:t>关于购买力平价，下列说法正确的是？</a:t>
            </a:r>
            <a:endParaRPr lang="en-US" altLang="zh-CN" sz="2800" dirty="0"/>
          </a:p>
          <a:p>
            <a:r>
              <a:rPr lang="en-US" altLang="zh-CN" sz="2800" dirty="0"/>
              <a:t>A. </a:t>
            </a:r>
            <a:r>
              <a:rPr lang="zh-CN" altLang="en-US" sz="2800" dirty="0"/>
              <a:t>在对不同国家的收入水平进行比较时，采用汇率的方法与采用购买力的方法，结果是一致的</a:t>
            </a:r>
          </a:p>
          <a:p>
            <a:r>
              <a:rPr lang="en-US" altLang="zh-CN" sz="2800" dirty="0"/>
              <a:t>B. </a:t>
            </a:r>
            <a:r>
              <a:rPr lang="zh-CN" altLang="en-US" sz="2800" dirty="0"/>
              <a:t>购买力平价的意思是，同样的一笔钱在不同国家所能购买的商品或其组合的数量一样的</a:t>
            </a:r>
          </a:p>
          <a:p>
            <a:r>
              <a:rPr lang="en-US" altLang="zh-CN" sz="2800" dirty="0"/>
              <a:t>C. </a:t>
            </a:r>
            <a:r>
              <a:rPr lang="zh-CN" altLang="en-US" sz="2800" dirty="0"/>
              <a:t>购买力平价可解释汇率的短期波动</a:t>
            </a:r>
          </a:p>
          <a:p>
            <a:r>
              <a:rPr lang="en-US" altLang="zh-CN" sz="2800" dirty="0"/>
              <a:t>D. </a:t>
            </a:r>
            <a:r>
              <a:rPr lang="zh-CN" altLang="en-US" sz="2800" dirty="0"/>
              <a:t>购买力平价若成立，则实际汇率为 </a:t>
            </a:r>
            <a:r>
              <a:rPr lang="en-US" altLang="zh-CN" sz="2800" dirty="0"/>
              <a:t>1</a:t>
            </a:r>
            <a:endParaRPr lang="zh-CN" altLang="en-US" sz="2800" dirty="0"/>
          </a:p>
        </p:txBody>
      </p:sp>
      <p:sp>
        <p:nvSpPr>
          <p:cNvPr id="4" name="文本框 3">
            <a:extLst>
              <a:ext uri="{FF2B5EF4-FFF2-40B4-BE49-F238E27FC236}">
                <a16:creationId xmlns:a16="http://schemas.microsoft.com/office/drawing/2014/main" id="{039E5F8E-827D-4ACC-8336-B3DE37D50AED}"/>
              </a:ext>
            </a:extLst>
          </p:cNvPr>
          <p:cNvSpPr txBox="1"/>
          <p:nvPr/>
        </p:nvSpPr>
        <p:spPr>
          <a:xfrm>
            <a:off x="537882" y="4984376"/>
            <a:ext cx="11546542" cy="954107"/>
          </a:xfrm>
          <a:prstGeom prst="rect">
            <a:avLst/>
          </a:prstGeom>
          <a:noFill/>
        </p:spPr>
        <p:txBody>
          <a:bodyPr wrap="square" rtlCol="0">
            <a:spAutoFit/>
          </a:bodyPr>
          <a:lstStyle/>
          <a:p>
            <a:pPr algn="l"/>
            <a:r>
              <a:rPr lang="zh-CN" altLang="en-US" sz="2800" dirty="0"/>
              <a:t>答案：</a:t>
            </a:r>
            <a:r>
              <a:rPr lang="en-US" altLang="zh-CN" sz="2800" dirty="0">
                <a:solidFill>
                  <a:srgbClr val="FF0000"/>
                </a:solidFill>
              </a:rPr>
              <a:t>B</a:t>
            </a:r>
            <a:r>
              <a:rPr lang="zh-CN" altLang="en-US" sz="2800" dirty="0"/>
              <a:t>，</a:t>
            </a:r>
            <a:r>
              <a:rPr lang="en-US" altLang="zh-CN" sz="2800" dirty="0"/>
              <a:t>A</a:t>
            </a:r>
            <a:r>
              <a:rPr lang="zh-CN" altLang="en-US" sz="2800" dirty="0"/>
              <a:t>项显然不对，</a:t>
            </a:r>
            <a:r>
              <a:rPr lang="en-US" altLang="zh-CN" sz="2800" dirty="0"/>
              <a:t>C</a:t>
            </a:r>
            <a:r>
              <a:rPr lang="zh-CN" altLang="en-US" sz="2800" dirty="0"/>
              <a:t>项购买力平价理论一般用来解释汇率的长期波动，</a:t>
            </a:r>
            <a:r>
              <a:rPr lang="en-US" altLang="zh-CN" sz="2800" dirty="0"/>
              <a:t>D</a:t>
            </a:r>
            <a:r>
              <a:rPr lang="zh-CN" altLang="en-US" sz="2800" dirty="0"/>
              <a:t>实际汇率为常数，只有满足绝对购买力平价理论时实际汇率才为</a:t>
            </a:r>
            <a:r>
              <a:rPr lang="en-US" altLang="zh-CN" sz="2800" dirty="0"/>
              <a:t>1</a:t>
            </a:r>
            <a:endParaRPr lang="zh-CN" altLang="en-US" sz="2800" dirty="0"/>
          </a:p>
        </p:txBody>
      </p:sp>
    </p:spTree>
    <p:extLst>
      <p:ext uri="{BB962C8B-B14F-4D97-AF65-F5344CB8AC3E}">
        <p14:creationId xmlns:p14="http://schemas.microsoft.com/office/powerpoint/2010/main" val="145552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50D8718F-F389-4EE2-84FC-B9E98E26C2C5}"/>
              </a:ext>
            </a:extLst>
          </p:cNvPr>
          <p:cNvSpPr txBox="1"/>
          <p:nvPr/>
        </p:nvSpPr>
        <p:spPr>
          <a:xfrm>
            <a:off x="466166" y="1047861"/>
            <a:ext cx="11447928" cy="3754874"/>
          </a:xfrm>
          <a:prstGeom prst="rect">
            <a:avLst/>
          </a:prstGeom>
          <a:noFill/>
        </p:spPr>
        <p:txBody>
          <a:bodyPr wrap="square" rtlCol="0">
            <a:spAutoFit/>
          </a:bodyPr>
          <a:lstStyle/>
          <a:p>
            <a:pPr algn="l"/>
            <a:r>
              <a:rPr lang="zh-CN" altLang="en-US" sz="2800" dirty="0"/>
              <a:t>例题：</a:t>
            </a:r>
            <a:r>
              <a:rPr lang="en-US" altLang="zh-CN" sz="2800" dirty="0"/>
              <a:t>2021</a:t>
            </a:r>
            <a:r>
              <a:rPr lang="zh-CN" altLang="en-US" sz="2800" dirty="0"/>
              <a:t>年上财真题</a:t>
            </a:r>
            <a:endParaRPr lang="en-US" altLang="zh-CN" sz="2800" dirty="0"/>
          </a:p>
          <a:p>
            <a:pPr algn="l"/>
            <a:endParaRPr lang="en-US" altLang="zh-CN" sz="1400" dirty="0"/>
          </a:p>
          <a:p>
            <a:pPr algn="l"/>
            <a:r>
              <a:rPr lang="zh-CN" altLang="en-US" sz="2800" dirty="0"/>
              <a:t>假设在 </a:t>
            </a:r>
            <a:r>
              <a:rPr lang="en-US" altLang="zh-CN" sz="2800" dirty="0"/>
              <a:t>1980 </a:t>
            </a:r>
            <a:r>
              <a:rPr lang="zh-CN" altLang="en-US" sz="2800" dirty="0"/>
              <a:t>年，美国的价格水平是</a:t>
            </a:r>
            <a:r>
              <a:rPr lang="en-US" altLang="zh-CN" sz="2800" dirty="0"/>
              <a:t>100</a:t>
            </a:r>
            <a:r>
              <a:rPr lang="zh-CN" altLang="en-US" sz="2800" dirty="0"/>
              <a:t>，英国的价格水平也是</a:t>
            </a:r>
            <a:r>
              <a:rPr lang="en-US" altLang="zh-CN" sz="2800" dirty="0"/>
              <a:t>100</a:t>
            </a:r>
            <a:r>
              <a:rPr lang="zh-CN" altLang="en-US" sz="2800" dirty="0"/>
              <a:t>，假设到了 </a:t>
            </a:r>
            <a:r>
              <a:rPr lang="en-US" altLang="zh-CN" sz="2800" dirty="0"/>
              <a:t>2020 </a:t>
            </a:r>
            <a:r>
              <a:rPr lang="zh-CN" altLang="en-US" sz="2800" dirty="0"/>
              <a:t>年，英国的价格水平上升到了</a:t>
            </a:r>
            <a:r>
              <a:rPr lang="en-US" altLang="zh-CN" sz="2800" dirty="0"/>
              <a:t>150</a:t>
            </a:r>
            <a:r>
              <a:rPr lang="zh-CN" altLang="en-US" sz="2800" dirty="0"/>
              <a:t>，而美国的价格水平更是上升到了</a:t>
            </a:r>
            <a:r>
              <a:rPr lang="en-US" altLang="zh-CN" sz="2800" dirty="0"/>
              <a:t>300</a:t>
            </a:r>
            <a:r>
              <a:rPr lang="zh-CN" altLang="en-US" sz="2800" dirty="0"/>
              <a:t>。请问：</a:t>
            </a:r>
            <a:endParaRPr lang="en-US" altLang="zh-CN" sz="2800" dirty="0"/>
          </a:p>
          <a:p>
            <a:pPr algn="l"/>
            <a:r>
              <a:rPr lang="zh-CN" altLang="en-US" sz="2800" dirty="0"/>
              <a:t>（</a:t>
            </a:r>
            <a:r>
              <a:rPr lang="en-US" altLang="zh-CN" sz="2800" dirty="0"/>
              <a:t>1</a:t>
            </a:r>
            <a:r>
              <a:rPr lang="zh-CN" altLang="en-US" sz="2800" dirty="0"/>
              <a:t>）	根据购买力平价，</a:t>
            </a:r>
            <a:r>
              <a:rPr lang="en-US" altLang="zh-CN" sz="2800" dirty="0"/>
              <a:t>1980 </a:t>
            </a:r>
            <a:r>
              <a:rPr lang="zh-CN" altLang="en-US" sz="2800" dirty="0"/>
              <a:t>年英镑与美元的汇率应该处于什么水平？</a:t>
            </a:r>
          </a:p>
          <a:p>
            <a:pPr algn="l"/>
            <a:r>
              <a:rPr lang="zh-CN" altLang="en-US" sz="2800" dirty="0"/>
              <a:t>（</a:t>
            </a:r>
            <a:r>
              <a:rPr lang="en-US" altLang="zh-CN" sz="2800" dirty="0"/>
              <a:t>2</a:t>
            </a:r>
            <a:r>
              <a:rPr lang="zh-CN" altLang="en-US" sz="2800" dirty="0"/>
              <a:t>）	根据购买力平价，</a:t>
            </a:r>
            <a:r>
              <a:rPr lang="en-US" altLang="zh-CN" sz="2800" dirty="0"/>
              <a:t>2020 </a:t>
            </a:r>
            <a:r>
              <a:rPr lang="zh-CN" altLang="en-US" sz="2800" dirty="0"/>
              <a:t>年英镑与美元的汇率应该处于什么水平？</a:t>
            </a:r>
            <a:endParaRPr lang="en-US" altLang="zh-CN" sz="2800" dirty="0"/>
          </a:p>
          <a:p>
            <a:pPr algn="l"/>
            <a:r>
              <a:rPr lang="zh-CN" altLang="en-US" sz="2800" dirty="0"/>
              <a:t>（</a:t>
            </a:r>
            <a:r>
              <a:rPr lang="en-US" altLang="zh-CN" sz="2800" dirty="0"/>
              <a:t>3</a:t>
            </a:r>
            <a:r>
              <a:rPr lang="zh-CN" altLang="en-US" sz="2800" dirty="0"/>
              <a:t>）如果</a:t>
            </a:r>
            <a:r>
              <a:rPr lang="en-US" altLang="zh-CN" sz="2800" dirty="0"/>
              <a:t>2020 </a:t>
            </a:r>
            <a:r>
              <a:rPr lang="zh-CN" altLang="en-US" sz="2800" dirty="0"/>
              <a:t>年实际的英镑与美元的汇率还是</a:t>
            </a:r>
            <a:r>
              <a:rPr lang="en-US" altLang="zh-CN" sz="2800" dirty="0"/>
              <a:t>1 </a:t>
            </a:r>
            <a:r>
              <a:rPr lang="zh-CN" altLang="en-US" sz="2800" dirty="0"/>
              <a:t>英镑＝</a:t>
            </a:r>
            <a:r>
              <a:rPr lang="en-US" altLang="zh-CN" sz="2800" dirty="0"/>
              <a:t>1.2 </a:t>
            </a:r>
            <a:r>
              <a:rPr lang="zh-CN" altLang="en-US" sz="2800" dirty="0"/>
              <a:t>美元，那么英镑相对于购买力平价是高估了还是低估了？高估或者低估率是多少？</a:t>
            </a:r>
          </a:p>
        </p:txBody>
      </p:sp>
    </p:spTree>
    <p:extLst>
      <p:ext uri="{BB962C8B-B14F-4D97-AF65-F5344CB8AC3E}">
        <p14:creationId xmlns:p14="http://schemas.microsoft.com/office/powerpoint/2010/main" val="370650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4175C03-C8B1-4FEE-821F-04F4CD3CD0E2}"/>
                  </a:ext>
                </a:extLst>
              </p:cNvPr>
              <p:cNvSpPr txBox="1"/>
              <p:nvPr/>
            </p:nvSpPr>
            <p:spPr>
              <a:xfrm>
                <a:off x="273424" y="1551018"/>
                <a:ext cx="11645152" cy="3755965"/>
              </a:xfrm>
              <a:prstGeom prst="rect">
                <a:avLst/>
              </a:prstGeom>
              <a:noFill/>
            </p:spPr>
            <p:txBody>
              <a:bodyPr wrap="square" rtlCol="0">
                <a:spAutoFit/>
              </a:bodyPr>
              <a:lstStyle/>
              <a:p>
                <a:pPr algn="l"/>
                <a:r>
                  <a:rPr lang="zh-CN" altLang="en-US" sz="2800" dirty="0"/>
                  <a:t>答案：</a:t>
                </a:r>
                <a:endParaRPr lang="en-US" altLang="zh-CN" sz="2800" dirty="0"/>
              </a:p>
              <a:p>
                <a:pPr algn="l"/>
                <a:r>
                  <a:rPr lang="zh-CN" altLang="en-US" sz="2800" dirty="0"/>
                  <a:t>（</a:t>
                </a:r>
                <a:r>
                  <a:rPr lang="en-US" altLang="zh-CN" sz="2800" dirty="0"/>
                  <a:t>1</a:t>
                </a:r>
                <a:r>
                  <a:rPr lang="zh-CN" altLang="en-US" sz="2800" dirty="0"/>
                  <a:t>）根据绝对购买力平价理论，两国的汇率为两国的价格指数之比，所以</a:t>
                </a:r>
                <a:r>
                  <a:rPr lang="en-US" altLang="zh-CN" sz="2800" dirty="0"/>
                  <a:t>1980 </a:t>
                </a:r>
                <a:r>
                  <a:rPr lang="zh-CN" altLang="en-US" sz="2800" dirty="0"/>
                  <a:t>年英镑与美元的汇率为：</a:t>
                </a:r>
                <a:r>
                  <a:rPr lang="en-US" altLang="zh-CN" sz="2800" dirty="0"/>
                  <a:t>GBP/USD=100/100=1</a:t>
                </a:r>
                <a:r>
                  <a:rPr lang="zh-CN" altLang="en-US" sz="2800" dirty="0"/>
                  <a:t>，即</a:t>
                </a:r>
                <a:r>
                  <a:rPr lang="en-US" altLang="zh-CN" sz="2800" dirty="0"/>
                  <a:t>1980 </a:t>
                </a:r>
                <a:r>
                  <a:rPr lang="zh-CN" altLang="en-US" sz="2800" dirty="0"/>
                  <a:t>年</a:t>
                </a:r>
                <a:r>
                  <a:rPr lang="en-US" altLang="zh-CN" sz="2800" dirty="0"/>
                  <a:t>1 </a:t>
                </a:r>
                <a:r>
                  <a:rPr lang="zh-CN" altLang="en-US" sz="2800" dirty="0"/>
                  <a:t>英镑可以兑换</a:t>
                </a:r>
                <a:r>
                  <a:rPr lang="en-US" altLang="zh-CN" sz="2800" dirty="0"/>
                  <a:t>1 </a:t>
                </a:r>
                <a:r>
                  <a:rPr lang="zh-CN" altLang="en-US" sz="2800" dirty="0"/>
                  <a:t>美元。</a:t>
                </a:r>
                <a:endParaRPr lang="en-US" altLang="zh-CN" sz="2800" dirty="0"/>
              </a:p>
              <a:p>
                <a:pPr algn="l"/>
                <a:r>
                  <a:rPr lang="zh-CN" altLang="en-US" sz="2800" dirty="0"/>
                  <a:t>（</a:t>
                </a:r>
                <a:r>
                  <a:rPr lang="en-US" altLang="zh-CN" sz="2800" dirty="0"/>
                  <a:t>2</a:t>
                </a:r>
                <a:r>
                  <a:rPr lang="zh-CN" altLang="en-US" sz="2800" dirty="0"/>
                  <a:t>）根据相对购买力平价理论，两国的汇率为基期汇率（</a:t>
                </a:r>
                <a:r>
                  <a:rPr lang="en-US" altLang="zh-CN" sz="2800" dirty="0"/>
                  <a:t>1980 </a:t>
                </a:r>
                <a:r>
                  <a:rPr lang="zh-CN" altLang="en-US" sz="2800" dirty="0"/>
                  <a:t>年）乘以两国的价格指数之比，所以</a:t>
                </a:r>
                <a:r>
                  <a:rPr lang="en-US" altLang="zh-CN" sz="2800" dirty="0"/>
                  <a:t>2020 </a:t>
                </a:r>
                <a:r>
                  <a:rPr lang="zh-CN" altLang="en-US" sz="2800" dirty="0"/>
                  <a:t>年英镑与美元的汇率为：</a:t>
                </a:r>
                <a:r>
                  <a:rPr lang="en-US" altLang="zh-CN" sz="2800" dirty="0"/>
                  <a:t>GBP/USD=1×300/150=2</a:t>
                </a:r>
                <a:r>
                  <a:rPr lang="zh-CN" altLang="en-US" sz="2800" dirty="0"/>
                  <a:t>，即</a:t>
                </a:r>
                <a:r>
                  <a:rPr lang="en-US" altLang="zh-CN" sz="2800" dirty="0"/>
                  <a:t>2020 </a:t>
                </a:r>
                <a:r>
                  <a:rPr lang="zh-CN" altLang="en-US" sz="2800" dirty="0"/>
                  <a:t>年</a:t>
                </a:r>
                <a:r>
                  <a:rPr lang="en-US" altLang="zh-CN" sz="2800" dirty="0"/>
                  <a:t>1 </a:t>
                </a:r>
                <a:r>
                  <a:rPr lang="zh-CN" altLang="en-US" sz="2800" dirty="0"/>
                  <a:t>英镑可以兑换</a:t>
                </a:r>
                <a:r>
                  <a:rPr lang="en-US" altLang="zh-CN" sz="2800" dirty="0"/>
                  <a:t>2 </a:t>
                </a:r>
                <a:r>
                  <a:rPr lang="zh-CN" altLang="en-US" sz="2800" dirty="0"/>
                  <a:t>美元。</a:t>
                </a:r>
                <a:endParaRPr lang="en-US" altLang="zh-CN" sz="2800" dirty="0"/>
              </a:p>
              <a:p>
                <a:pPr algn="l"/>
                <a:r>
                  <a:rPr lang="zh-CN" altLang="en-US" sz="2800" dirty="0"/>
                  <a:t>（</a:t>
                </a:r>
                <a:r>
                  <a:rPr lang="en-US" altLang="zh-CN" sz="2800" dirty="0"/>
                  <a:t>3</a:t>
                </a:r>
                <a:r>
                  <a:rPr lang="zh-CN" altLang="en-US" sz="2800" dirty="0"/>
                  <a:t>）由第二问可知，英镑被低估了，低估的比例为</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2</m:t>
                        </m:r>
                      </m:den>
                    </m:f>
                    <m:r>
                      <a:rPr lang="en-US" altLang="zh-CN" sz="2800" b="0" i="0" smtClean="0">
                        <a:latin typeface="Cambria Math" panose="02040503050406030204" pitchFamily="18" charset="0"/>
                      </a:rPr>
                      <m:t>=−40%</m:t>
                    </m:r>
                  </m:oMath>
                </a14:m>
                <a:endParaRPr lang="zh-CN" altLang="en-US" sz="2800" dirty="0"/>
              </a:p>
            </p:txBody>
          </p:sp>
        </mc:Choice>
        <mc:Fallback xmlns="">
          <p:sp>
            <p:nvSpPr>
              <p:cNvPr id="4" name="文本框 3">
                <a:extLst>
                  <a:ext uri="{FF2B5EF4-FFF2-40B4-BE49-F238E27FC236}">
                    <a16:creationId xmlns:a16="http://schemas.microsoft.com/office/drawing/2014/main" id="{F4175C03-C8B1-4FEE-821F-04F4CD3CD0E2}"/>
                  </a:ext>
                </a:extLst>
              </p:cNvPr>
              <p:cNvSpPr txBox="1">
                <a:spLocks noRot="1" noChangeAspect="1" noMove="1" noResize="1" noEditPoints="1" noAdjustHandles="1" noChangeArrowheads="1" noChangeShapeType="1" noTextEdit="1"/>
              </p:cNvSpPr>
              <p:nvPr/>
            </p:nvSpPr>
            <p:spPr>
              <a:xfrm>
                <a:off x="273424" y="1551018"/>
                <a:ext cx="11645152" cy="3755965"/>
              </a:xfrm>
              <a:prstGeom prst="rect">
                <a:avLst/>
              </a:prstGeom>
              <a:blipFill>
                <a:blip r:embed="rId4"/>
                <a:stretch>
                  <a:fillRect l="-1099" t="-1783" r="-314" b="-1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006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848790" y="3930223"/>
            <a:ext cx="4494421"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汇率理论与学说</a:t>
            </a:r>
          </a:p>
        </p:txBody>
      </p:sp>
    </p:spTree>
    <p:extLst>
      <p:ext uri="{BB962C8B-B14F-4D97-AF65-F5344CB8AC3E}">
        <p14:creationId xmlns:p14="http://schemas.microsoft.com/office/powerpoint/2010/main" val="60422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92"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汇率理论与学说</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ADA6A10-3064-43E0-B8F8-850E657FB86D}"/>
              </a:ext>
            </a:extLst>
          </p:cNvPr>
          <p:cNvSpPr txBox="1"/>
          <p:nvPr/>
        </p:nvSpPr>
        <p:spPr>
          <a:xfrm>
            <a:off x="525243" y="3931024"/>
            <a:ext cx="7005109" cy="1384995"/>
          </a:xfrm>
          <a:prstGeom prst="rect">
            <a:avLst/>
          </a:prstGeom>
          <a:noFill/>
        </p:spPr>
        <p:txBody>
          <a:bodyPr wrap="square" rtlCol="0">
            <a:spAutoFit/>
          </a:bodyPr>
          <a:lstStyle/>
          <a:p>
            <a:r>
              <a:rPr lang="zh-CN" altLang="en-US" sz="2800" b="1" dirty="0"/>
              <a:t>国际金本位制度下汇率的决定基础</a:t>
            </a:r>
            <a:r>
              <a:rPr lang="zh-CN" altLang="en-US" sz="2800" dirty="0"/>
              <a:t>（</a:t>
            </a:r>
            <a:r>
              <a:rPr lang="zh-CN" altLang="en-US" sz="2800" dirty="0">
                <a:solidFill>
                  <a:srgbClr val="FF0000"/>
                </a:solidFill>
              </a:rPr>
              <a:t>了解</a:t>
            </a:r>
            <a:r>
              <a:rPr lang="zh-CN" altLang="en-US" sz="2800" dirty="0"/>
              <a:t>）：</a:t>
            </a:r>
            <a:endParaRPr lang="en-US" altLang="zh-CN" sz="2800" dirty="0"/>
          </a:p>
          <a:p>
            <a:r>
              <a:rPr lang="zh-CN" altLang="en-US" sz="2800" dirty="0"/>
              <a:t>黄金输出点决定市场汇率的上限，黄金输入点决定市场汇率的下限。</a:t>
            </a:r>
          </a:p>
        </p:txBody>
      </p:sp>
      <p:sp>
        <p:nvSpPr>
          <p:cNvPr id="3" name="文本框 2">
            <a:extLst>
              <a:ext uri="{FF2B5EF4-FFF2-40B4-BE49-F238E27FC236}">
                <a16:creationId xmlns:a16="http://schemas.microsoft.com/office/drawing/2014/main" id="{582146A5-2B6F-493B-9F29-C52E845769D6}"/>
              </a:ext>
            </a:extLst>
          </p:cNvPr>
          <p:cNvSpPr txBox="1"/>
          <p:nvPr/>
        </p:nvSpPr>
        <p:spPr>
          <a:xfrm>
            <a:off x="525243" y="1353203"/>
            <a:ext cx="11666756" cy="1815882"/>
          </a:xfrm>
          <a:prstGeom prst="rect">
            <a:avLst/>
          </a:prstGeom>
          <a:noFill/>
        </p:spPr>
        <p:txBody>
          <a:bodyPr wrap="square" rtlCol="0">
            <a:spAutoFit/>
          </a:bodyPr>
          <a:lstStyle/>
          <a:p>
            <a:pPr algn="l"/>
            <a:r>
              <a:rPr lang="zh-CN" altLang="en-US" sz="2800" dirty="0"/>
              <a:t>金平价：分为铸币平价和法定平价。（</a:t>
            </a:r>
            <a:r>
              <a:rPr lang="zh-CN" altLang="en-US" sz="2800" dirty="0">
                <a:solidFill>
                  <a:srgbClr val="FF0000"/>
                </a:solidFill>
              </a:rPr>
              <a:t>☆</a:t>
            </a:r>
            <a:r>
              <a:rPr lang="zh-CN" altLang="en-US" sz="2800" dirty="0"/>
              <a:t>）</a:t>
            </a:r>
            <a:endParaRPr lang="en-US" altLang="zh-CN" sz="2800" dirty="0"/>
          </a:p>
          <a:p>
            <a:pPr algn="l"/>
            <a:r>
              <a:rPr lang="zh-CN" altLang="en-US" sz="2800" dirty="0"/>
              <a:t>铸币平价：</a:t>
            </a:r>
            <a:r>
              <a:rPr lang="zh-CN" altLang="en-US" sz="2800" dirty="0">
                <a:solidFill>
                  <a:srgbClr val="FF0000"/>
                </a:solidFill>
              </a:rPr>
              <a:t>金币本位制</a:t>
            </a:r>
            <a:r>
              <a:rPr lang="zh-CN" altLang="en-US" sz="2800" dirty="0"/>
              <a:t>下的两种货币的</a:t>
            </a:r>
            <a:r>
              <a:rPr lang="zh-CN" altLang="en-US" sz="2800" dirty="0">
                <a:solidFill>
                  <a:srgbClr val="FF0000"/>
                </a:solidFill>
              </a:rPr>
              <a:t>含金量比值</a:t>
            </a:r>
            <a:r>
              <a:rPr lang="zh-CN" altLang="en-US" sz="2800" dirty="0"/>
              <a:t>。</a:t>
            </a:r>
            <a:endParaRPr lang="en-US" altLang="zh-CN" sz="2800" dirty="0"/>
          </a:p>
          <a:p>
            <a:pPr algn="l"/>
            <a:r>
              <a:rPr lang="zh-CN" altLang="en-US" sz="2800" dirty="0"/>
              <a:t>法定平价：在</a:t>
            </a:r>
            <a:r>
              <a:rPr lang="zh-CN" altLang="en-US" sz="2800" dirty="0">
                <a:solidFill>
                  <a:srgbClr val="FF0000"/>
                </a:solidFill>
              </a:rPr>
              <a:t>金块本位制</a:t>
            </a:r>
            <a:r>
              <a:rPr lang="zh-CN" altLang="en-US" sz="2800" dirty="0"/>
              <a:t>和</a:t>
            </a:r>
            <a:r>
              <a:rPr lang="zh-CN" altLang="en-US" sz="2800" dirty="0">
                <a:solidFill>
                  <a:srgbClr val="FF0000"/>
                </a:solidFill>
              </a:rPr>
              <a:t>金汇兑本位制</a:t>
            </a:r>
            <a:r>
              <a:rPr lang="zh-CN" altLang="en-US" sz="2800" dirty="0"/>
              <a:t>下，各国政府以</a:t>
            </a:r>
            <a:r>
              <a:rPr lang="zh-CN" altLang="en-US" sz="2800" dirty="0">
                <a:solidFill>
                  <a:srgbClr val="FF0000"/>
                </a:solidFill>
              </a:rPr>
              <a:t>法令</a:t>
            </a:r>
            <a:r>
              <a:rPr lang="zh-CN" altLang="en-US" sz="2800" dirty="0"/>
              <a:t>规定的单位纸币的含金量的比值。</a:t>
            </a:r>
          </a:p>
        </p:txBody>
      </p:sp>
      <p:pic>
        <p:nvPicPr>
          <p:cNvPr id="5" name="图片 4">
            <a:extLst>
              <a:ext uri="{FF2B5EF4-FFF2-40B4-BE49-F238E27FC236}">
                <a16:creationId xmlns:a16="http://schemas.microsoft.com/office/drawing/2014/main" id="{CA7C2F70-E371-4C85-9A1B-7BF452A5F299}"/>
              </a:ext>
            </a:extLst>
          </p:cNvPr>
          <p:cNvPicPr>
            <a:picLocks noChangeAspect="1"/>
          </p:cNvPicPr>
          <p:nvPr/>
        </p:nvPicPr>
        <p:blipFill rotWithShape="1">
          <a:blip r:embed="rId3">
            <a:extLst>
              <a:ext uri="{28A0092B-C50C-407E-A947-70E740481C1C}">
                <a14:useLocalDpi xmlns:a14="http://schemas.microsoft.com/office/drawing/2010/main" val="0"/>
              </a:ext>
            </a:extLst>
          </a:blip>
          <a:srcRect l="9117" r="1373" b="13987"/>
          <a:stretch/>
        </p:blipFill>
        <p:spPr>
          <a:xfrm>
            <a:off x="7733961" y="3429000"/>
            <a:ext cx="4418504" cy="3184420"/>
          </a:xfrm>
          <a:prstGeom prst="rect">
            <a:avLst/>
          </a:prstGeom>
        </p:spPr>
      </p:pic>
    </p:spTree>
    <p:extLst>
      <p:ext uri="{BB962C8B-B14F-4D97-AF65-F5344CB8AC3E}">
        <p14:creationId xmlns:p14="http://schemas.microsoft.com/office/powerpoint/2010/main" val="314423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1719</TotalTime>
  <Words>4732</Words>
  <Application>Microsoft Office PowerPoint</Application>
  <PresentationFormat>宽屏</PresentationFormat>
  <Paragraphs>426</Paragraphs>
  <Slides>46</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39</cp:revision>
  <dcterms:created xsi:type="dcterms:W3CDTF">2019-02-22T08:29:03Z</dcterms:created>
  <dcterms:modified xsi:type="dcterms:W3CDTF">2022-06-19T13:39:54Z</dcterms:modified>
</cp:coreProperties>
</file>